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4"/>
  </p:sldMasterIdLst>
  <p:notesMasterIdLst>
    <p:notesMasterId r:id="rId37"/>
  </p:notesMasterIdLst>
  <p:handoutMasterIdLst>
    <p:handoutMasterId r:id="rId38"/>
  </p:handoutMasterIdLst>
  <p:sldIdLst>
    <p:sldId id="407" r:id="rId5"/>
    <p:sldId id="509" r:id="rId6"/>
    <p:sldId id="485" r:id="rId7"/>
    <p:sldId id="453" r:id="rId8"/>
    <p:sldId id="552" r:id="rId9"/>
    <p:sldId id="410" r:id="rId10"/>
    <p:sldId id="553" r:id="rId11"/>
    <p:sldId id="554" r:id="rId12"/>
    <p:sldId id="449" r:id="rId13"/>
    <p:sldId id="555" r:id="rId14"/>
    <p:sldId id="557" r:id="rId15"/>
    <p:sldId id="422" r:id="rId16"/>
    <p:sldId id="558" r:id="rId17"/>
    <p:sldId id="559" r:id="rId18"/>
    <p:sldId id="417" r:id="rId19"/>
    <p:sldId id="489" r:id="rId20"/>
    <p:sldId id="562" r:id="rId21"/>
    <p:sldId id="456" r:id="rId22"/>
    <p:sldId id="419" r:id="rId23"/>
    <p:sldId id="392" r:id="rId24"/>
    <p:sldId id="560" r:id="rId25"/>
    <p:sldId id="561" r:id="rId26"/>
    <p:sldId id="565" r:id="rId27"/>
    <p:sldId id="420" r:id="rId28"/>
    <p:sldId id="563" r:id="rId29"/>
    <p:sldId id="425" r:id="rId30"/>
    <p:sldId id="566" r:id="rId31"/>
    <p:sldId id="564" r:id="rId32"/>
    <p:sldId id="447" r:id="rId33"/>
    <p:sldId id="421" r:id="rId34"/>
    <p:sldId id="466" r:id="rId35"/>
    <p:sldId id="411" r:id="rId36"/>
  </p:sldIdLst>
  <p:sldSz cx="12192000" cy="6859588"/>
  <p:notesSz cx="7010400" cy="9296400"/>
  <p:custDataLst>
    <p:tags r:id="rId39"/>
  </p:custDataLst>
  <p:defaultTextStyle>
    <a:defPPr>
      <a:defRPr lang="fr-FR"/>
    </a:defPPr>
    <a:lvl1pPr marL="0" algn="l" defTabSz="6097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6097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6097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6097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6097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6097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6097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6097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6097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ED1545-EAAC-73BA-DB1D-23A31D61A03D}" name="Marie-Paul Laguë" initials="" userId="S::mlague@mplcommunication.com::389fd07b-8737-4821-9449-d84170d2ec57" providerId="AD"/>
  <p188:author id="{26E68C7D-8F5F-1A83-AD32-800C663E8BC2}" name="Audette, Guylaine" initials="AG" userId="S::Audette.Guylaine@hydroquebec.com::638d14c4-9409-45e3-8f1e-81751dbfa1c0" providerId="AD"/>
  <p188:author id="{56AF4C91-D5CE-B2C6-EDFC-CB8520732D6F}" name="Bergeron, Noémie" initials="NB" userId="S::bergeron.noemie@hydroquebec.com::ed315918-2251-4aa8-94b6-f0e8fedb852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geron, Noémie" initials="BN" lastIdx="4" clrIdx="0">
    <p:extLst>
      <p:ext uri="{19B8F6BF-5375-455C-9EA6-DF929625EA0E}">
        <p15:presenceInfo xmlns:p15="http://schemas.microsoft.com/office/powerpoint/2012/main" userId="S::bergeron.noemie@hydroquebec.com::ed315918-2251-4aa8-94b6-f0e8fedb8522" providerId="AD"/>
      </p:ext>
    </p:extLst>
  </p:cmAuthor>
  <p:cmAuthor id="2" name="Marie-Paul Laguë" initials="ML" lastIdx="4" clrIdx="1">
    <p:extLst>
      <p:ext uri="{19B8F6BF-5375-455C-9EA6-DF929625EA0E}">
        <p15:presenceInfo xmlns:p15="http://schemas.microsoft.com/office/powerpoint/2012/main" userId="S::mlague@mplcommunication.com::389fd07b-8737-4821-9449-d84170d2ec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343"/>
    <a:srgbClr val="FBBE61"/>
    <a:srgbClr val="F4991A"/>
    <a:srgbClr val="EE7623"/>
    <a:srgbClr val="EA570D"/>
    <a:srgbClr val="DF3500"/>
    <a:srgbClr val="FFEBCC"/>
    <a:srgbClr val="CFE3FA"/>
    <a:srgbClr val="E7F1FC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42FB8C-6D89-4B42-8ED7-B6DC3B1B193E}" v="53" dt="2025-02-10T15:21:14.4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695" autoAdjust="0"/>
  </p:normalViewPr>
  <p:slideViewPr>
    <p:cSldViewPr snapToGrid="0" snapToObjects="1">
      <p:cViewPr varScale="1">
        <p:scale>
          <a:sx n="120" d="100"/>
          <a:sy n="120" d="100"/>
        </p:scale>
        <p:origin x="234" y="324"/>
      </p:cViewPr>
      <p:guideLst/>
    </p:cSldViewPr>
  </p:slideViewPr>
  <p:outlineViewPr>
    <p:cViewPr>
      <p:scale>
        <a:sx n="33" d="100"/>
        <a:sy n="33" d="100"/>
      </p:scale>
      <p:origin x="0" y="-512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 showGuides="1">
      <p:cViewPr varScale="1">
        <p:scale>
          <a:sx n="74" d="100"/>
          <a:sy n="74" d="100"/>
        </p:scale>
        <p:origin x="-2028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02276" y="8829967"/>
            <a:ext cx="6078828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 algn="ctr"/>
            <a:fld id="{99E6D458-8B1C-9848-BCB2-5F4935CB2004}" type="slidenum">
              <a:rPr lang="fr-CA" smtClean="0"/>
              <a:pPr algn="ctr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03655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323850"/>
            <a:ext cx="617855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397256" y="3916119"/>
            <a:ext cx="6215888" cy="506356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057334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72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152430" indent="-152430" algn="l" defTabSz="609722" rtl="0" eaLnBrk="1" latinLnBrk="0" hangingPunct="1">
      <a:buFont typeface="Arial"/>
      <a:buChar char="•"/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304861" indent="-152430" algn="l" defTabSz="609722" rtl="0" eaLnBrk="1" latinLnBrk="0" hangingPunct="1">
      <a:buFont typeface="Lucida Grande"/>
      <a:buChar char="­"/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533507" indent="-228646" algn="l" defTabSz="609722" rtl="0" eaLnBrk="1" latinLnBrk="0" hangingPunct="1">
      <a:buFont typeface="Lucida Grande"/>
      <a:buChar char="­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52" indent="0" algn="l" defTabSz="609722" rtl="0" eaLnBrk="1" latinLnBrk="0" hangingPunct="1">
      <a:defRPr sz="1500" b="1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6097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6097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6097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6097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680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76C6D-5B54-8E6F-16EF-3A09D3BC0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23B56A1-1375-BF76-EE0B-2789DFA87C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C9D2006-2E2E-E6CB-9E06-22AAC0B644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75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96F4F-EB08-88FE-0A78-851375929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2B9D6F5-144D-8C51-42FE-361391E27D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2712276-C36C-60F8-5C78-5631BE9FCE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56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51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62CC1-3198-40F1-EFBF-86BA95037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3E1FBF2-AE73-885E-07E6-DFF3A48319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9358201-F88D-0D76-8BDE-7700815CBC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268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B8D87-2999-9C59-44FC-F8040AE1D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63247E6-7CC4-5B0A-8D54-EB44C29C2E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E4838A6-FB6D-9F96-B571-8016C08EE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71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87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47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7BC2B-DD91-9383-F84A-DDE5B5709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C95EF08-F4C8-9F8A-6B51-7A2FD55E13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195100C-8DED-B777-480A-464A78C2F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10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583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73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94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738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7A923-85A4-B3F4-ED1E-B5EBF5AF5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0DB07B5-82A6-F976-B62C-85F1EFB48B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AE5BCC9-995B-D66F-30AC-7E9BA9718C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873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9D70D-5FBC-DC17-4760-90DFB254C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D6FB605-A964-5C44-31D9-563A781B7A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1B1C12F-802B-ED5E-BD59-1E038334FA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655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85997-89D7-699E-D9C3-70DFDAE0F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F1E79D5-A0D1-81A3-F727-1CDFAFBDAC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9B7BC36-C4E5-18D6-0DF2-B0DC559E5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82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831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6C910-63D0-DA1E-C88F-AE769EB90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E2AEC9E-F09E-CDA6-3DC0-D35D4BED0C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54C7D89-74EE-54E2-265B-E69750BBED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71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574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103B5-9F8F-145F-62D3-DFAA571BA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22A93AC-704A-0E31-D01A-A2A92E9826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61A8838-F7D6-9149-CD06-3BB531D890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195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4EEBC-A559-6C06-D0F3-D5148B754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46ED438-8361-100E-A766-DB2D8734D5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21911B5-CD19-532D-00F8-7ADF1E7C4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789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86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845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8458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182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32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75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C8CF4-42BA-F125-EB2C-80774A5C5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5EB449E-C391-8D7F-9516-D0A513B03D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3E2A5B3-763B-C62F-09A1-0306C359DD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742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7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80C46-4389-9317-F52E-35D17E948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6412152-2636-307F-1350-85911C72D7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668E98B-3381-DF6B-9B63-018C7A3331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06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9399C-0715-7F0C-F267-0988AEEBB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FEABB86-A81C-DA66-8348-B3432E949F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E60E416-6AE7-4610-A594-401F1E99E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51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28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sans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>
            <a:extLst>
              <a:ext uri="{FF2B5EF4-FFF2-40B4-BE49-F238E27FC236}">
                <a16:creationId xmlns:a16="http://schemas.microsoft.com/office/drawing/2014/main" id="{A23DD9EB-ED79-4A76-A403-D6BFDD6A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1" y="1787887"/>
            <a:ext cx="9401178" cy="2284746"/>
          </a:xfrm>
        </p:spPr>
        <p:txBody>
          <a:bodyPr vert="horz" wrap="square" lIns="0" tIns="0" rIns="0" bIns="0" anchor="t">
            <a:noAutofit/>
          </a:bodyPr>
          <a:lstStyle>
            <a:lvl1pPr rtl="0">
              <a:lnSpc>
                <a:spcPct val="85000"/>
              </a:lnSpc>
              <a:defRPr sz="5400" b="1">
                <a:solidFill>
                  <a:schemeClr val="bg1"/>
                </a:solidFill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D2EEFEE2-06F5-45B1-9AC1-C4B4A29E6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236903"/>
            <a:ext cx="9401176" cy="283154"/>
          </a:xfrm>
        </p:spPr>
        <p:txBody>
          <a:bodyPr wrap="square" lIns="0" tIns="0" rIns="0" bIns="0" anchor="b">
            <a:spAutoFit/>
          </a:bodyPr>
          <a:lstStyle>
            <a:lvl1pPr marL="0" indent="0" rtl="0">
              <a:lnSpc>
                <a:spcPct val="120000"/>
              </a:lnSpc>
              <a:buNone/>
              <a:defRPr sz="1600" cap="none" spc="0" baseline="0">
                <a:solidFill>
                  <a:schemeClr val="accent3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16D00B47-2732-427D-9431-CFC3535CAC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7" y="4989539"/>
            <a:ext cx="9401176" cy="928661"/>
          </a:xfrm>
          <a:noFill/>
        </p:spPr>
        <p:txBody>
          <a:bodyPr wrap="square" lIns="0" tIns="432000" rIns="0" bIns="0" anchor="b" anchorCtr="0">
            <a:spAutoFit/>
          </a:bodyPr>
          <a:lstStyle>
            <a:lvl1pPr marL="0" indent="0" rtl="0">
              <a:lnSpc>
                <a:spcPct val="100000"/>
              </a:lnSpc>
              <a:buNone/>
              <a:defRPr sz="1600" cap="none" spc="180" baseline="0">
                <a:solidFill>
                  <a:schemeClr val="bg1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CA"/>
              <a:t>Cliquez pour modifier les styles </a:t>
            </a:r>
            <a:br>
              <a:rPr lang="fr-CA"/>
            </a:br>
            <a:r>
              <a:rPr lang="fr-CA"/>
              <a:t>du texte du masque</a:t>
            </a:r>
            <a:endParaRPr lang="fr-CA" dirty="0"/>
          </a:p>
        </p:txBody>
      </p:sp>
      <p:sp>
        <p:nvSpPr>
          <p:cNvPr id="33" name="Forme libre : forme 32" descr="Logo d'Hydro-Québec">
            <a:extLst>
              <a:ext uri="{FF2B5EF4-FFF2-40B4-BE49-F238E27FC236}">
                <a16:creationId xmlns:a16="http://schemas.microsoft.com/office/drawing/2014/main" id="{96210E1E-1122-4312-94C2-E26A108E3BE6}"/>
              </a:ext>
            </a:extLst>
          </p:cNvPr>
          <p:cNvSpPr/>
          <p:nvPr userDrawn="1"/>
        </p:nvSpPr>
        <p:spPr>
          <a:xfrm>
            <a:off x="10507663" y="4989539"/>
            <a:ext cx="1250950" cy="1007574"/>
          </a:xfrm>
          <a:custGeom>
            <a:avLst/>
            <a:gdLst>
              <a:gd name="connsiteX0" fmla="*/ 2228414 w 4719509"/>
              <a:gd name="connsiteY0" fmla="*/ 2614853 h 3801316"/>
              <a:gd name="connsiteX1" fmla="*/ 1307027 w 4719509"/>
              <a:gd name="connsiteY1" fmla="*/ 1941778 h 3801316"/>
              <a:gd name="connsiteX2" fmla="*/ 2024016 w 4719509"/>
              <a:gd name="connsiteY2" fmla="*/ 1941778 h 3801316"/>
              <a:gd name="connsiteX3" fmla="*/ 2542994 w 4719509"/>
              <a:gd name="connsiteY3" fmla="*/ 2329015 h 3801316"/>
              <a:gd name="connsiteX4" fmla="*/ 2542196 w 4719509"/>
              <a:gd name="connsiteY4" fmla="*/ 2329015 h 3801316"/>
              <a:gd name="connsiteX5" fmla="*/ 2777732 w 4719509"/>
              <a:gd name="connsiteY5" fmla="*/ 1625600 h 3801316"/>
              <a:gd name="connsiteX6" fmla="*/ 1628794 w 4719509"/>
              <a:gd name="connsiteY6" fmla="*/ 466282 h 3801316"/>
              <a:gd name="connsiteX7" fmla="*/ 479855 w 4719509"/>
              <a:gd name="connsiteY7" fmla="*/ 1625600 h 3801316"/>
              <a:gd name="connsiteX8" fmla="*/ 1628794 w 4719509"/>
              <a:gd name="connsiteY8" fmla="*/ 2784918 h 3801316"/>
              <a:gd name="connsiteX9" fmla="*/ 2228414 w 4719509"/>
              <a:gd name="connsiteY9" fmla="*/ 2614853 h 3801316"/>
              <a:gd name="connsiteX10" fmla="*/ 2228414 w 4719509"/>
              <a:gd name="connsiteY10" fmla="*/ 2614853 h 3801316"/>
              <a:gd name="connsiteX11" fmla="*/ 2614853 w 4719509"/>
              <a:gd name="connsiteY11" fmla="*/ 2920651 h 3801316"/>
              <a:gd name="connsiteX12" fmla="*/ 1627995 w 4719509"/>
              <a:gd name="connsiteY12" fmla="*/ 3252797 h 3801316"/>
              <a:gd name="connsiteX13" fmla="*/ 0 w 4719509"/>
              <a:gd name="connsiteY13" fmla="*/ 1626398 h 3801316"/>
              <a:gd name="connsiteX14" fmla="*/ 1627995 w 4719509"/>
              <a:gd name="connsiteY14" fmla="*/ 0 h 3801316"/>
              <a:gd name="connsiteX15" fmla="*/ 3255991 w 4719509"/>
              <a:gd name="connsiteY15" fmla="*/ 1626398 h 3801316"/>
              <a:gd name="connsiteX16" fmla="*/ 2922248 w 4719509"/>
              <a:gd name="connsiteY16" fmla="*/ 2613256 h 3801316"/>
              <a:gd name="connsiteX17" fmla="*/ 3413281 w 4719509"/>
              <a:gd name="connsiteY17" fmla="*/ 2996501 h 3801316"/>
              <a:gd name="connsiteX18" fmla="*/ 3352600 w 4719509"/>
              <a:gd name="connsiteY18" fmla="*/ 2429617 h 3801316"/>
              <a:gd name="connsiteX19" fmla="*/ 4716316 w 4719509"/>
              <a:gd name="connsiteY19" fmla="*/ 3448412 h 3801316"/>
              <a:gd name="connsiteX20" fmla="*/ 4719510 w 4719509"/>
              <a:gd name="connsiteY20" fmla="*/ 3477954 h 3801316"/>
              <a:gd name="connsiteX21" fmla="*/ 3711893 w 4719509"/>
              <a:gd name="connsiteY21" fmla="*/ 3034826 h 3801316"/>
              <a:gd name="connsiteX22" fmla="*/ 3794930 w 4719509"/>
              <a:gd name="connsiteY22" fmla="*/ 3801317 h 3801316"/>
              <a:gd name="connsiteX23" fmla="*/ 2614853 w 4719509"/>
              <a:gd name="connsiteY23" fmla="*/ 2920651 h 3801316"/>
              <a:gd name="connsiteX24" fmla="*/ 2614853 w 4719509"/>
              <a:gd name="connsiteY24" fmla="*/ 2920651 h 380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19509" h="3801316">
                <a:moveTo>
                  <a:pt x="2228414" y="2614853"/>
                </a:moveTo>
                <a:cubicBezTo>
                  <a:pt x="2040783" y="2475128"/>
                  <a:pt x="1307027" y="1941778"/>
                  <a:pt x="1307027" y="1941778"/>
                </a:cubicBezTo>
                <a:lnTo>
                  <a:pt x="2024016" y="1941778"/>
                </a:lnTo>
                <a:cubicBezTo>
                  <a:pt x="2065534" y="1973715"/>
                  <a:pt x="2386502" y="2212445"/>
                  <a:pt x="2542994" y="2329015"/>
                </a:cubicBezTo>
                <a:lnTo>
                  <a:pt x="2542196" y="2329015"/>
                </a:lnTo>
                <a:cubicBezTo>
                  <a:pt x="2689905" y="2134199"/>
                  <a:pt x="2777732" y="1889880"/>
                  <a:pt x="2777732" y="1625600"/>
                </a:cubicBezTo>
                <a:cubicBezTo>
                  <a:pt x="2777732" y="985260"/>
                  <a:pt x="2263544" y="466282"/>
                  <a:pt x="1628794" y="466282"/>
                </a:cubicBezTo>
                <a:cubicBezTo>
                  <a:pt x="994043" y="466282"/>
                  <a:pt x="479855" y="985260"/>
                  <a:pt x="479855" y="1625600"/>
                </a:cubicBezTo>
                <a:cubicBezTo>
                  <a:pt x="479855" y="2265939"/>
                  <a:pt x="994043" y="2784918"/>
                  <a:pt x="1628794" y="2784918"/>
                </a:cubicBezTo>
                <a:cubicBezTo>
                  <a:pt x="1848362" y="2785716"/>
                  <a:pt x="2053558" y="2723439"/>
                  <a:pt x="2228414" y="2614853"/>
                </a:cubicBezTo>
                <a:lnTo>
                  <a:pt x="2228414" y="2614853"/>
                </a:lnTo>
                <a:close/>
                <a:moveTo>
                  <a:pt x="2614853" y="2920651"/>
                </a:moveTo>
                <a:cubicBezTo>
                  <a:pt x="2340992" y="3129040"/>
                  <a:pt x="1999264" y="3252797"/>
                  <a:pt x="1627995" y="3252797"/>
                </a:cubicBezTo>
                <a:cubicBezTo>
                  <a:pt x="728965" y="3252797"/>
                  <a:pt x="0" y="2524630"/>
                  <a:pt x="0" y="1626398"/>
                </a:cubicBezTo>
                <a:cubicBezTo>
                  <a:pt x="0" y="728167"/>
                  <a:pt x="728965" y="0"/>
                  <a:pt x="1627995" y="0"/>
                </a:cubicBezTo>
                <a:cubicBezTo>
                  <a:pt x="2527026" y="0"/>
                  <a:pt x="3255991" y="728167"/>
                  <a:pt x="3255991" y="1626398"/>
                </a:cubicBezTo>
                <a:cubicBezTo>
                  <a:pt x="3255991" y="1997667"/>
                  <a:pt x="3131436" y="2339395"/>
                  <a:pt x="2922248" y="2613256"/>
                </a:cubicBezTo>
                <a:cubicBezTo>
                  <a:pt x="3004486" y="2673936"/>
                  <a:pt x="3373360" y="2948596"/>
                  <a:pt x="3413281" y="2996501"/>
                </a:cubicBezTo>
                <a:cubicBezTo>
                  <a:pt x="3398909" y="2861567"/>
                  <a:pt x="3352600" y="2429617"/>
                  <a:pt x="3352600" y="2429617"/>
                </a:cubicBezTo>
                <a:lnTo>
                  <a:pt x="4716316" y="3448412"/>
                </a:lnTo>
                <a:lnTo>
                  <a:pt x="4719510" y="3477954"/>
                </a:lnTo>
                <a:lnTo>
                  <a:pt x="3711893" y="3034826"/>
                </a:lnTo>
                <a:lnTo>
                  <a:pt x="3794930" y="3801317"/>
                </a:lnTo>
                <a:lnTo>
                  <a:pt x="2614853" y="2920651"/>
                </a:lnTo>
                <a:lnTo>
                  <a:pt x="2614853" y="2920651"/>
                </a:lnTo>
                <a:close/>
              </a:path>
            </a:pathLst>
          </a:custGeom>
          <a:solidFill>
            <a:srgbClr val="FF9B00"/>
          </a:solidFill>
          <a:ln w="79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dirty="0">
              <a:latin typeface="Atkinson Hyperlegible" pitchFamily="50" charset="0"/>
            </a:endParaRP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54C49FD3-BE2C-4176-9AC7-4087997C6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9" t="11907" r="54546" b="14498"/>
          <a:stretch/>
        </p:blipFill>
        <p:spPr>
          <a:xfrm rot="16200000">
            <a:off x="5879306" y="546894"/>
            <a:ext cx="43338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5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_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606CB45-9C2D-3AA2-7383-556FA2D01E23}"/>
              </a:ext>
            </a:extLst>
          </p:cNvPr>
          <p:cNvSpPr txBox="1"/>
          <p:nvPr userDrawn="1"/>
        </p:nvSpPr>
        <p:spPr>
          <a:xfrm>
            <a:off x="1076960" y="2644965"/>
            <a:ext cx="1003808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sz="9600" b="1" spc="0" baseline="0" dirty="0">
                <a:solidFill>
                  <a:schemeClr val="accent2"/>
                </a:solidFill>
                <a:latin typeface="Atkinson Hyperlegible" pitchFamily="50" charset="0"/>
              </a:rPr>
              <a:t>PRÉSENTATEUR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A966BF-5221-8C57-19EC-5A4C884F9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431800"/>
            <a:ext cx="11328400" cy="59944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tkinson Hyperlegibl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88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ésentate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1A86C89-23F8-0D1E-496B-8BB9A954D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62200" y="433388"/>
            <a:ext cx="9398000" cy="5992812"/>
          </a:xfrm>
        </p:spPr>
        <p:txBody>
          <a:bodyPr anchor="ctr"/>
          <a:lstStyle>
            <a:lvl1pPr>
              <a:defRPr sz="3600" b="1">
                <a:solidFill>
                  <a:schemeClr val="bg1"/>
                </a:solidFill>
              </a:defRPr>
            </a:lvl1pPr>
            <a:lvl2pPr marL="0" indent="0">
              <a:buNone/>
              <a:defRPr cap="none" spc="0" baseline="0">
                <a:solidFill>
                  <a:schemeClr val="accent3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177800" indent="-177800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2A2CD80-192E-A4C3-A9D9-B155A630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3680915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ésentateur avec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1A86C89-23F8-0D1E-496B-8BB9A954D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9900" y="433388"/>
            <a:ext cx="7480300" cy="5992812"/>
          </a:xfrm>
        </p:spPr>
        <p:txBody>
          <a:bodyPr anchor="ctr"/>
          <a:lstStyle>
            <a:lvl1pPr>
              <a:defRPr sz="3600" b="1">
                <a:solidFill>
                  <a:schemeClr val="bg1"/>
                </a:solidFill>
              </a:defRPr>
            </a:lvl1pPr>
            <a:lvl2pPr marL="0" indent="0">
              <a:buNone/>
              <a:defRPr cap="none" spc="0" baseline="0">
                <a:solidFill>
                  <a:schemeClr val="accent3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177800" indent="-177800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2" name="Espace réservé pour une image  11">
            <a:extLst>
              <a:ext uri="{FF2B5EF4-FFF2-40B4-BE49-F238E27FC236}">
                <a16:creationId xmlns:a16="http://schemas.microsoft.com/office/drawing/2014/main" id="{08BBB9F7-B8E4-CF23-70F2-8F053DADB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12850" y="2388394"/>
            <a:ext cx="2082800" cy="20828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4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59F9D0A-15C8-A94A-5814-0A26011C1A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3325573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__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606CB45-9C2D-3AA2-7383-556FA2D01E23}"/>
              </a:ext>
            </a:extLst>
          </p:cNvPr>
          <p:cNvSpPr txBox="1"/>
          <p:nvPr userDrawn="1"/>
        </p:nvSpPr>
        <p:spPr>
          <a:xfrm>
            <a:off x="431800" y="2029410"/>
            <a:ext cx="11328400" cy="28007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sz="8800" b="1" spc="0" baseline="0" dirty="0">
                <a:solidFill>
                  <a:schemeClr val="accent2"/>
                </a:solidFill>
                <a:latin typeface="Atkinson Hyperlegible" pitchFamily="50" charset="0"/>
              </a:rPr>
              <a:t>PEU DE TEXTE /</a:t>
            </a:r>
            <a:br>
              <a:rPr lang="en-CA" sz="8800" b="1" spc="0" baseline="0" dirty="0">
                <a:solidFill>
                  <a:schemeClr val="accent2"/>
                </a:solidFill>
                <a:latin typeface="Atkinson Hyperlegible" pitchFamily="50" charset="0"/>
              </a:rPr>
            </a:br>
            <a:r>
              <a:rPr lang="en-CA" sz="8800" b="1" spc="0" baseline="0" dirty="0">
                <a:solidFill>
                  <a:schemeClr val="accent2"/>
                </a:solidFill>
                <a:latin typeface="Atkinson Hyperlegible" pitchFamily="50" charset="0"/>
              </a:rPr>
              <a:t>COURT MESSAGE</a:t>
            </a:r>
            <a:endParaRPr lang="en-CA" sz="9600" b="1" spc="0" baseline="0" dirty="0">
              <a:solidFill>
                <a:schemeClr val="accent2"/>
              </a:solidFill>
              <a:latin typeface="Atkinson Hyperlegible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8FC623-435A-BB7C-F737-10BE9A1D0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431800"/>
            <a:ext cx="11328400" cy="59944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tkinson Hyperlegibl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88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rt messag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ACAB2848-BDCC-4628-BAC5-12E74F8A45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387" y="431801"/>
            <a:ext cx="9396413" cy="5995986"/>
          </a:xfrm>
          <a:noFill/>
        </p:spPr>
        <p:txBody>
          <a:bodyPr wrap="square" tIns="0" anchor="ctr">
            <a:noAutofit/>
          </a:bodyPr>
          <a:lstStyle>
            <a:lvl1pPr rtl="0">
              <a:lnSpc>
                <a:spcPct val="90000"/>
              </a:lnSpc>
              <a:defRPr sz="4400" b="1">
                <a:solidFill>
                  <a:schemeClr val="tx2"/>
                </a:solidFill>
              </a:defRPr>
            </a:lvl1pPr>
            <a:lvl2pPr marL="0" indent="0" rtl="0">
              <a:buNone/>
              <a:defRPr sz="2400">
                <a:solidFill>
                  <a:schemeClr val="accent2"/>
                </a:solidFill>
              </a:defRPr>
            </a:lvl2pPr>
            <a:lvl3pPr rtl="0">
              <a:defRPr sz="1800">
                <a:solidFill>
                  <a:schemeClr val="tx2"/>
                </a:solidFill>
              </a:defRPr>
            </a:lvl3pPr>
            <a:lvl4pPr rtl="0">
              <a:defRPr sz="1600">
                <a:solidFill>
                  <a:schemeClr val="tx2"/>
                </a:solidFill>
              </a:defRPr>
            </a:lvl4pPr>
            <a:lvl5pPr rtl="0"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0C2789-C89F-F409-2008-0DD6787BC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983111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rt message fond bleu pâ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ACAB2848-BDCC-4628-BAC5-12E74F8A45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387" y="431801"/>
            <a:ext cx="9396413" cy="5995986"/>
          </a:xfrm>
          <a:noFill/>
        </p:spPr>
        <p:txBody>
          <a:bodyPr wrap="square" tIns="0" anchor="ctr">
            <a:noAutofit/>
          </a:bodyPr>
          <a:lstStyle>
            <a:lvl1pPr rtl="0">
              <a:lnSpc>
                <a:spcPct val="90000"/>
              </a:lnSpc>
              <a:defRPr sz="4400" b="1">
                <a:solidFill>
                  <a:schemeClr val="tx2"/>
                </a:solidFill>
              </a:defRPr>
            </a:lvl1pPr>
            <a:lvl2pPr marL="0" indent="0" rtl="0">
              <a:buNone/>
              <a:defRPr sz="2400">
                <a:solidFill>
                  <a:schemeClr val="accent2"/>
                </a:solidFill>
              </a:defRPr>
            </a:lvl2pPr>
            <a:lvl3pPr rtl="0">
              <a:defRPr sz="1800">
                <a:solidFill>
                  <a:schemeClr val="tx2"/>
                </a:solidFill>
              </a:defRPr>
            </a:lvl3pPr>
            <a:lvl4pPr rtl="0">
              <a:defRPr sz="1600">
                <a:solidFill>
                  <a:schemeClr val="tx2"/>
                </a:solidFill>
              </a:defRPr>
            </a:lvl4pPr>
            <a:lvl5pPr rtl="0"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11F845-70BA-C1E5-5336-A4FA262C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832129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rt message fond bleu moy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ACAB2848-BDCC-4628-BAC5-12E74F8A45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387" y="431801"/>
            <a:ext cx="9396413" cy="5995986"/>
          </a:xfrm>
          <a:noFill/>
        </p:spPr>
        <p:txBody>
          <a:bodyPr wrap="square" tIns="0" anchor="ctr">
            <a:noAutofit/>
          </a:bodyPr>
          <a:lstStyle>
            <a:lvl1pPr rtl="0">
              <a:lnSpc>
                <a:spcPct val="90000"/>
              </a:lnSpc>
              <a:defRPr sz="4400" b="1">
                <a:solidFill>
                  <a:schemeClr val="bg1"/>
                </a:solidFill>
              </a:defRPr>
            </a:lvl1pPr>
            <a:lvl2pPr marL="0" indent="0" rtl="0">
              <a:buNone/>
              <a:defRPr sz="2400">
                <a:solidFill>
                  <a:schemeClr val="accent5"/>
                </a:solidFill>
              </a:defRPr>
            </a:lvl2pPr>
            <a:lvl3pPr rtl="0">
              <a:defRPr sz="1800">
                <a:solidFill>
                  <a:schemeClr val="tx2"/>
                </a:solidFill>
              </a:defRPr>
            </a:lvl3pPr>
            <a:lvl4pPr rtl="0">
              <a:defRPr sz="1600">
                <a:solidFill>
                  <a:schemeClr val="tx2"/>
                </a:solidFill>
              </a:defRPr>
            </a:lvl4pPr>
            <a:lvl5pPr rtl="0"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439416-F05C-D506-8767-81514369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1663383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rt message fond bleu HQ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ACAB2848-BDCC-4628-BAC5-12E74F8A45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387" y="431801"/>
            <a:ext cx="9396413" cy="5995986"/>
          </a:xfrm>
          <a:noFill/>
        </p:spPr>
        <p:txBody>
          <a:bodyPr wrap="square" tIns="0" anchor="ctr">
            <a:noAutofit/>
          </a:bodyPr>
          <a:lstStyle>
            <a:lvl1pPr rtl="0">
              <a:lnSpc>
                <a:spcPct val="90000"/>
              </a:lnSpc>
              <a:defRPr sz="4400" b="1">
                <a:solidFill>
                  <a:schemeClr val="bg1"/>
                </a:solidFill>
              </a:defRPr>
            </a:lvl1pPr>
            <a:lvl2pPr marL="0" indent="0" rtl="0">
              <a:buNone/>
              <a:defRPr sz="2400">
                <a:solidFill>
                  <a:schemeClr val="accent5"/>
                </a:solidFill>
              </a:defRPr>
            </a:lvl2pPr>
            <a:lvl3pPr rtl="0">
              <a:defRPr sz="1800">
                <a:solidFill>
                  <a:schemeClr val="tx2"/>
                </a:solidFill>
              </a:defRPr>
            </a:lvl3pPr>
            <a:lvl4pPr rtl="0">
              <a:defRPr sz="1600">
                <a:solidFill>
                  <a:schemeClr val="tx2"/>
                </a:solidFill>
              </a:defRPr>
            </a:lvl4pPr>
            <a:lvl5pPr rtl="0"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D227C41-54E7-1908-4A3B-09E220AFC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3185072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et Spect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DC3E48A-EB72-43C8-9BA1-E2CBEDCB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24745" r="5954" b="31767"/>
          <a:stretch/>
        </p:blipFill>
        <p:spPr>
          <a:xfrm rot="16200000">
            <a:off x="2666206" y="-2666206"/>
            <a:ext cx="6859588" cy="12192000"/>
          </a:xfrm>
          <a:prstGeom prst="rect">
            <a:avLst/>
          </a:prstGeom>
          <a:solidFill>
            <a:srgbClr val="130962"/>
          </a:solidFill>
        </p:spPr>
      </p:pic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ACAB2848-BDCC-4628-BAC5-12E74F8A45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3428" y="1968960"/>
            <a:ext cx="7478713" cy="2920081"/>
          </a:xfrm>
          <a:noFill/>
        </p:spPr>
        <p:txBody>
          <a:bodyPr tIns="0" anchor="ctr">
            <a:spAutoFit/>
          </a:bodyPr>
          <a:lstStyle>
            <a:lvl1pPr rtl="0">
              <a:defRPr sz="4400" b="0">
                <a:solidFill>
                  <a:schemeClr val="bg1"/>
                </a:solidFill>
              </a:defRPr>
            </a:lvl1pPr>
            <a:lvl2pPr rtl="0">
              <a:defRPr sz="1800">
                <a:solidFill>
                  <a:schemeClr val="bg1"/>
                </a:solidFill>
              </a:defRPr>
            </a:lvl2pPr>
            <a:lvl3pPr rtl="0">
              <a:defRPr sz="1800">
                <a:solidFill>
                  <a:schemeClr val="bg1"/>
                </a:solidFill>
              </a:defRPr>
            </a:lvl3pPr>
            <a:lvl4pPr rtl="0">
              <a:defRPr sz="1600">
                <a:solidFill>
                  <a:schemeClr val="bg1"/>
                </a:solidFill>
              </a:defRPr>
            </a:lvl4pPr>
            <a:lvl5pPr rtl="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26506CE-2E37-9D0A-34E0-C894517F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1852639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___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606CB45-9C2D-3AA2-7383-556FA2D01E23}"/>
              </a:ext>
            </a:extLst>
          </p:cNvPr>
          <p:cNvSpPr txBox="1"/>
          <p:nvPr userDrawn="1"/>
        </p:nvSpPr>
        <p:spPr>
          <a:xfrm>
            <a:off x="1867786" y="1906300"/>
            <a:ext cx="8456428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sz="9600" b="1" spc="0" baseline="0" dirty="0">
                <a:solidFill>
                  <a:schemeClr val="accent2"/>
                </a:solidFill>
                <a:latin typeface="Atkinson Hyperlegible" pitchFamily="50" charset="0"/>
              </a:rPr>
              <a:t>CONTENU</a:t>
            </a:r>
            <a:br>
              <a:rPr lang="en-CA" sz="9600" b="1" spc="0" baseline="0" dirty="0">
                <a:solidFill>
                  <a:schemeClr val="accent2"/>
                </a:solidFill>
                <a:latin typeface="Atkinson Hyperlegible" pitchFamily="50" charset="0"/>
              </a:rPr>
            </a:br>
            <a:r>
              <a:rPr lang="en-CA" sz="9600" b="1" spc="0" baseline="0" dirty="0">
                <a:solidFill>
                  <a:schemeClr val="accent2"/>
                </a:solidFill>
                <a:latin typeface="Atkinson Hyperlegible" pitchFamily="50" charset="0"/>
              </a:rPr>
              <a:t>RÉGULIER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9CC303-BAB6-1566-2E55-97D40A0F2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431800"/>
            <a:ext cx="11328400" cy="59944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tkinson Hyperlegibl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et photo horizonta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8AABC518-1C28-4693-A09B-B355C67D3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3" t="-2824" r="15591" b="21628"/>
          <a:stretch/>
        </p:blipFill>
        <p:spPr>
          <a:xfrm rot="10800000">
            <a:off x="0" y="1587"/>
            <a:ext cx="12192000" cy="3161763"/>
          </a:xfrm>
          <a:prstGeom prst="rect">
            <a:avLst/>
          </a:prstGeom>
        </p:spPr>
      </p:pic>
      <p:sp>
        <p:nvSpPr>
          <p:cNvPr id="21" name="Espace réservé pour une image  30">
            <a:extLst>
              <a:ext uri="{FF2B5EF4-FFF2-40B4-BE49-F238E27FC236}">
                <a16:creationId xmlns:a16="http://schemas.microsoft.com/office/drawing/2014/main" id="{B0760AD3-0BF4-4FEA-AECC-0506A46CD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7034" y="1"/>
            <a:ext cx="11333166" cy="2895520"/>
          </a:xfrm>
          <a:prstGeom prst="round2SameRect">
            <a:avLst>
              <a:gd name="adj1" fmla="val 0"/>
              <a:gd name="adj2" fmla="val 5640"/>
            </a:avLst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 algn="ctr">
              <a:buNone/>
              <a:defRPr b="0">
                <a:solidFill>
                  <a:schemeClr val="tx2"/>
                </a:solidFill>
                <a:latin typeface="Atkinson Hyperlegible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</a:t>
            </a:r>
            <a:r>
              <a:rPr lang="fr-CA"/>
              <a:t>format Panoramique</a:t>
            </a:r>
            <a:endParaRPr lang="fr-CA" dirty="0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A23DD9EB-ED79-4A76-A403-D6BFDD6A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5" y="4032853"/>
            <a:ext cx="9401178" cy="1421357"/>
          </a:xfrm>
        </p:spPr>
        <p:txBody>
          <a:bodyPr vert="horz" wrap="square" lIns="0" tIns="0" rIns="0" bIns="0" anchor="t">
            <a:noAutofit/>
          </a:bodyPr>
          <a:lstStyle>
            <a:lvl1pPr rtl="0">
              <a:lnSpc>
                <a:spcPct val="85000"/>
              </a:lnSpc>
              <a:defRPr sz="5400" b="1">
                <a:solidFill>
                  <a:schemeClr val="bg1"/>
                </a:solidFill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D2EEFEE2-06F5-45B1-9AC1-C4B4A29E6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034" y="3481869"/>
            <a:ext cx="9401176" cy="283154"/>
          </a:xfrm>
        </p:spPr>
        <p:txBody>
          <a:bodyPr wrap="square" lIns="0" tIns="0" rIns="0" bIns="0" anchor="b">
            <a:spAutoFit/>
          </a:bodyPr>
          <a:lstStyle>
            <a:lvl1pPr marL="0" indent="0" rtl="0">
              <a:lnSpc>
                <a:spcPct val="120000"/>
              </a:lnSpc>
              <a:buNone/>
              <a:defRPr sz="1600" cap="none" spc="0" baseline="0">
                <a:solidFill>
                  <a:schemeClr val="accent3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16D00B47-2732-427D-9431-CFC3535CAC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7" y="5586526"/>
            <a:ext cx="9401176" cy="855958"/>
          </a:xfrm>
          <a:noFill/>
        </p:spPr>
        <p:txBody>
          <a:bodyPr wrap="square" lIns="0" tIns="360000" rIns="0" bIns="0" anchor="b" anchorCtr="0">
            <a:spAutoFit/>
          </a:bodyPr>
          <a:lstStyle>
            <a:lvl1pPr marL="0" indent="0" rtl="0">
              <a:lnSpc>
                <a:spcPct val="100000"/>
              </a:lnSpc>
              <a:buNone/>
              <a:defRPr sz="1600" cap="none" spc="180" baseline="0">
                <a:solidFill>
                  <a:schemeClr val="bg1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CA"/>
              <a:t>Cliquez pour modifier les styles du texte </a:t>
            </a:r>
            <a:br>
              <a:rPr lang="fr-CA"/>
            </a:br>
            <a:r>
              <a:rPr lang="fr-CA"/>
              <a:t>du masque</a:t>
            </a:r>
            <a:endParaRPr lang="fr-CA" dirty="0"/>
          </a:p>
        </p:txBody>
      </p:sp>
      <p:sp>
        <p:nvSpPr>
          <p:cNvPr id="14" name="Forme libre : forme 13" descr="Logo d'Hydro-Québec">
            <a:extLst>
              <a:ext uri="{FF2B5EF4-FFF2-40B4-BE49-F238E27FC236}">
                <a16:creationId xmlns:a16="http://schemas.microsoft.com/office/drawing/2014/main" id="{5E327611-702F-455F-A6E7-7BC19E40E7C5}"/>
              </a:ext>
            </a:extLst>
          </p:cNvPr>
          <p:cNvSpPr/>
          <p:nvPr userDrawn="1"/>
        </p:nvSpPr>
        <p:spPr>
          <a:xfrm>
            <a:off x="10507663" y="5418626"/>
            <a:ext cx="1250950" cy="1007574"/>
          </a:xfrm>
          <a:custGeom>
            <a:avLst/>
            <a:gdLst>
              <a:gd name="connsiteX0" fmla="*/ 2228414 w 4719509"/>
              <a:gd name="connsiteY0" fmla="*/ 2614853 h 3801316"/>
              <a:gd name="connsiteX1" fmla="*/ 1307027 w 4719509"/>
              <a:gd name="connsiteY1" fmla="*/ 1941778 h 3801316"/>
              <a:gd name="connsiteX2" fmla="*/ 2024016 w 4719509"/>
              <a:gd name="connsiteY2" fmla="*/ 1941778 h 3801316"/>
              <a:gd name="connsiteX3" fmla="*/ 2542994 w 4719509"/>
              <a:gd name="connsiteY3" fmla="*/ 2329015 h 3801316"/>
              <a:gd name="connsiteX4" fmla="*/ 2542196 w 4719509"/>
              <a:gd name="connsiteY4" fmla="*/ 2329015 h 3801316"/>
              <a:gd name="connsiteX5" fmla="*/ 2777732 w 4719509"/>
              <a:gd name="connsiteY5" fmla="*/ 1625600 h 3801316"/>
              <a:gd name="connsiteX6" fmla="*/ 1628794 w 4719509"/>
              <a:gd name="connsiteY6" fmla="*/ 466282 h 3801316"/>
              <a:gd name="connsiteX7" fmla="*/ 479855 w 4719509"/>
              <a:gd name="connsiteY7" fmla="*/ 1625600 h 3801316"/>
              <a:gd name="connsiteX8" fmla="*/ 1628794 w 4719509"/>
              <a:gd name="connsiteY8" fmla="*/ 2784918 h 3801316"/>
              <a:gd name="connsiteX9" fmla="*/ 2228414 w 4719509"/>
              <a:gd name="connsiteY9" fmla="*/ 2614853 h 3801316"/>
              <a:gd name="connsiteX10" fmla="*/ 2228414 w 4719509"/>
              <a:gd name="connsiteY10" fmla="*/ 2614853 h 3801316"/>
              <a:gd name="connsiteX11" fmla="*/ 2614853 w 4719509"/>
              <a:gd name="connsiteY11" fmla="*/ 2920651 h 3801316"/>
              <a:gd name="connsiteX12" fmla="*/ 1627995 w 4719509"/>
              <a:gd name="connsiteY12" fmla="*/ 3252797 h 3801316"/>
              <a:gd name="connsiteX13" fmla="*/ 0 w 4719509"/>
              <a:gd name="connsiteY13" fmla="*/ 1626398 h 3801316"/>
              <a:gd name="connsiteX14" fmla="*/ 1627995 w 4719509"/>
              <a:gd name="connsiteY14" fmla="*/ 0 h 3801316"/>
              <a:gd name="connsiteX15" fmla="*/ 3255991 w 4719509"/>
              <a:gd name="connsiteY15" fmla="*/ 1626398 h 3801316"/>
              <a:gd name="connsiteX16" fmla="*/ 2922248 w 4719509"/>
              <a:gd name="connsiteY16" fmla="*/ 2613256 h 3801316"/>
              <a:gd name="connsiteX17" fmla="*/ 3413281 w 4719509"/>
              <a:gd name="connsiteY17" fmla="*/ 2996501 h 3801316"/>
              <a:gd name="connsiteX18" fmla="*/ 3352600 w 4719509"/>
              <a:gd name="connsiteY18" fmla="*/ 2429617 h 3801316"/>
              <a:gd name="connsiteX19" fmla="*/ 4716316 w 4719509"/>
              <a:gd name="connsiteY19" fmla="*/ 3448412 h 3801316"/>
              <a:gd name="connsiteX20" fmla="*/ 4719510 w 4719509"/>
              <a:gd name="connsiteY20" fmla="*/ 3477954 h 3801316"/>
              <a:gd name="connsiteX21" fmla="*/ 3711893 w 4719509"/>
              <a:gd name="connsiteY21" fmla="*/ 3034826 h 3801316"/>
              <a:gd name="connsiteX22" fmla="*/ 3794930 w 4719509"/>
              <a:gd name="connsiteY22" fmla="*/ 3801317 h 3801316"/>
              <a:gd name="connsiteX23" fmla="*/ 2614853 w 4719509"/>
              <a:gd name="connsiteY23" fmla="*/ 2920651 h 3801316"/>
              <a:gd name="connsiteX24" fmla="*/ 2614853 w 4719509"/>
              <a:gd name="connsiteY24" fmla="*/ 2920651 h 380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19509" h="3801316">
                <a:moveTo>
                  <a:pt x="2228414" y="2614853"/>
                </a:moveTo>
                <a:cubicBezTo>
                  <a:pt x="2040783" y="2475128"/>
                  <a:pt x="1307027" y="1941778"/>
                  <a:pt x="1307027" y="1941778"/>
                </a:cubicBezTo>
                <a:lnTo>
                  <a:pt x="2024016" y="1941778"/>
                </a:lnTo>
                <a:cubicBezTo>
                  <a:pt x="2065534" y="1973715"/>
                  <a:pt x="2386502" y="2212445"/>
                  <a:pt x="2542994" y="2329015"/>
                </a:cubicBezTo>
                <a:lnTo>
                  <a:pt x="2542196" y="2329015"/>
                </a:lnTo>
                <a:cubicBezTo>
                  <a:pt x="2689905" y="2134199"/>
                  <a:pt x="2777732" y="1889880"/>
                  <a:pt x="2777732" y="1625600"/>
                </a:cubicBezTo>
                <a:cubicBezTo>
                  <a:pt x="2777732" y="985260"/>
                  <a:pt x="2263544" y="466282"/>
                  <a:pt x="1628794" y="466282"/>
                </a:cubicBezTo>
                <a:cubicBezTo>
                  <a:pt x="994043" y="466282"/>
                  <a:pt x="479855" y="985260"/>
                  <a:pt x="479855" y="1625600"/>
                </a:cubicBezTo>
                <a:cubicBezTo>
                  <a:pt x="479855" y="2265939"/>
                  <a:pt x="994043" y="2784918"/>
                  <a:pt x="1628794" y="2784918"/>
                </a:cubicBezTo>
                <a:cubicBezTo>
                  <a:pt x="1848362" y="2785716"/>
                  <a:pt x="2053558" y="2723439"/>
                  <a:pt x="2228414" y="2614853"/>
                </a:cubicBezTo>
                <a:lnTo>
                  <a:pt x="2228414" y="2614853"/>
                </a:lnTo>
                <a:close/>
                <a:moveTo>
                  <a:pt x="2614853" y="2920651"/>
                </a:moveTo>
                <a:cubicBezTo>
                  <a:pt x="2340992" y="3129040"/>
                  <a:pt x="1999264" y="3252797"/>
                  <a:pt x="1627995" y="3252797"/>
                </a:cubicBezTo>
                <a:cubicBezTo>
                  <a:pt x="728965" y="3252797"/>
                  <a:pt x="0" y="2524630"/>
                  <a:pt x="0" y="1626398"/>
                </a:cubicBezTo>
                <a:cubicBezTo>
                  <a:pt x="0" y="728167"/>
                  <a:pt x="728965" y="0"/>
                  <a:pt x="1627995" y="0"/>
                </a:cubicBezTo>
                <a:cubicBezTo>
                  <a:pt x="2527026" y="0"/>
                  <a:pt x="3255991" y="728167"/>
                  <a:pt x="3255991" y="1626398"/>
                </a:cubicBezTo>
                <a:cubicBezTo>
                  <a:pt x="3255991" y="1997667"/>
                  <a:pt x="3131436" y="2339395"/>
                  <a:pt x="2922248" y="2613256"/>
                </a:cubicBezTo>
                <a:cubicBezTo>
                  <a:pt x="3004486" y="2673936"/>
                  <a:pt x="3373360" y="2948596"/>
                  <a:pt x="3413281" y="2996501"/>
                </a:cubicBezTo>
                <a:cubicBezTo>
                  <a:pt x="3398909" y="2861567"/>
                  <a:pt x="3352600" y="2429617"/>
                  <a:pt x="3352600" y="2429617"/>
                </a:cubicBezTo>
                <a:lnTo>
                  <a:pt x="4716316" y="3448412"/>
                </a:lnTo>
                <a:lnTo>
                  <a:pt x="4719510" y="3477954"/>
                </a:lnTo>
                <a:lnTo>
                  <a:pt x="3711893" y="3034826"/>
                </a:lnTo>
                <a:lnTo>
                  <a:pt x="3794930" y="3801317"/>
                </a:lnTo>
                <a:lnTo>
                  <a:pt x="2614853" y="2920651"/>
                </a:lnTo>
                <a:lnTo>
                  <a:pt x="2614853" y="2920651"/>
                </a:lnTo>
                <a:close/>
              </a:path>
            </a:pathLst>
          </a:custGeom>
          <a:solidFill>
            <a:srgbClr val="FF9B00"/>
          </a:solidFill>
          <a:ln w="79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dirty="0">
              <a:latin typeface="Atkinson Hyperlegibl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19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pleine larg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4850A18C-BB27-4673-92E3-B4C6B13086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189132"/>
            <a:ext cx="11326813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53799"/>
            <a:ext cx="11328400" cy="5004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1D7C7501-ABF0-BDAA-799B-CF7FC3B064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" y="973195"/>
            <a:ext cx="11326813" cy="251795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2058988"/>
            <a:ext cx="7480300" cy="436721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287598-AB58-2E1E-FE85-26B8504786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4214772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9E7BAF43-9C97-D41D-5DC7-F375896CAD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189132"/>
            <a:ext cx="11326813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53799"/>
            <a:ext cx="11328400" cy="49859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520F8FE5-022E-0D10-E5F4-3D355307C8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973195"/>
            <a:ext cx="11326813" cy="251795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58988"/>
            <a:ext cx="5554663" cy="40560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DDD7DA-2A65-42AB-8EB0-C6F4B68338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5539" y="2058988"/>
            <a:ext cx="5554663" cy="40560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B18F87-F6D0-E85F-1E47-75DAAC94E3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1766859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D64F4323-268B-4543-878B-649396FC82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189132"/>
            <a:ext cx="11326813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863087A-82E2-8E6D-0598-5003C47509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973195"/>
            <a:ext cx="11326813" cy="251795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2058988"/>
            <a:ext cx="3632200" cy="4056062"/>
          </a:xfrm>
        </p:spPr>
        <p:txBody>
          <a:bodyPr/>
          <a:lstStyle>
            <a:lvl1pPr rtl="0">
              <a:defRPr/>
            </a:lvl1pPr>
            <a:lvl2pPr marL="0" indent="0" rtl="0">
              <a:buNone/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DDD7DA-2A65-42AB-8EB0-C6F4B68338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79901" y="2058988"/>
            <a:ext cx="3632200" cy="4056062"/>
          </a:xfrm>
        </p:spPr>
        <p:txBody>
          <a:bodyPr/>
          <a:lstStyle>
            <a:lvl1pPr rtl="0">
              <a:defRPr/>
            </a:lvl1pPr>
            <a:lvl2pPr marL="0" indent="0" rtl="0">
              <a:buNone/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9156041C-7B5B-46E2-A5D9-1385EC80D5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6413" y="2058988"/>
            <a:ext cx="3632200" cy="4056062"/>
          </a:xfrm>
        </p:spPr>
        <p:txBody>
          <a:bodyPr/>
          <a:lstStyle>
            <a:lvl1pPr rtl="0">
              <a:defRPr/>
            </a:lvl1pPr>
            <a:lvl2pPr marL="0" indent="0" rtl="0">
              <a:buNone/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FF214E-5606-C881-1D48-0AD981BC52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49437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bloc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4AB476EE-7783-05B2-F8D1-B9935A48FE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189132"/>
            <a:ext cx="7478713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61936"/>
            <a:ext cx="7479761" cy="49859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5DF3192F-ABCA-14E3-582E-487DADA32C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973195"/>
            <a:ext cx="7478713" cy="246005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58988"/>
            <a:ext cx="7478713" cy="40560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5E05FC7-1AFB-63B9-02BF-B3CF7C6329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DFC3C9D2-763D-D802-CEE5-AFA772139F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28000" y="431402"/>
            <a:ext cx="3630613" cy="5994798"/>
          </a:xfrm>
          <a:prstGeom prst="roundRect">
            <a:avLst>
              <a:gd name="adj" fmla="val 5199"/>
            </a:avLst>
          </a:prstGeom>
          <a:solidFill>
            <a:schemeClr val="tx2"/>
          </a:solidFill>
        </p:spPr>
        <p:txBody>
          <a:bodyPr lIns="180000" tIns="2088000" rIns="180000"/>
          <a:lstStyle>
            <a:lvl1pPr rtl="0">
              <a:defRPr b="1">
                <a:solidFill>
                  <a:schemeClr val="accent3"/>
                </a:solidFill>
              </a:defRPr>
            </a:lvl1pPr>
            <a:lvl2pPr marL="0" indent="0" rtl="0">
              <a:buNone/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37078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colonnes et bloc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6D3204D1-5693-D790-DA20-D60F8F19E9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189132"/>
            <a:ext cx="7478713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61936"/>
            <a:ext cx="7479761" cy="49859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536903B1-EB72-A3B7-BCA6-239F23429A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973195"/>
            <a:ext cx="7478713" cy="289549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2058988"/>
            <a:ext cx="3630614" cy="40560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24457CD6-ACCC-4B93-A7EE-7F9DAEE513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8854" y="2058988"/>
            <a:ext cx="3630614" cy="40560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1120901F-A05E-4A9A-BB2A-B03A09B0FA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43901" y="431402"/>
            <a:ext cx="3414712" cy="5994798"/>
          </a:xfrm>
          <a:prstGeom prst="roundRect">
            <a:avLst>
              <a:gd name="adj" fmla="val 6733"/>
            </a:avLst>
          </a:prstGeom>
          <a:solidFill>
            <a:schemeClr val="tx2"/>
          </a:solidFill>
        </p:spPr>
        <p:txBody>
          <a:bodyPr lIns="180000" tIns="2088000" rIns="180000"/>
          <a:lstStyle>
            <a:lvl1pPr rtl="0">
              <a:defRPr b="1">
                <a:solidFill>
                  <a:schemeClr val="accent3"/>
                </a:solidFill>
              </a:defRPr>
            </a:lvl1pPr>
            <a:lvl2pPr marL="0" indent="0" rtl="0">
              <a:buNone/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F188B2-4C60-04DD-6CDA-CBE64900AA1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1214902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594C5C4A-A8B1-F719-2D3D-A7B6A0ED04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189132"/>
            <a:ext cx="7478713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61936"/>
            <a:ext cx="7479761" cy="49859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7F5F6B0F-5234-66AF-ED38-DECA7432B9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973195"/>
            <a:ext cx="7478713" cy="267776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58988"/>
            <a:ext cx="7478713" cy="40560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10" name="Espace réservé pour une image  30">
            <a:extLst>
              <a:ext uri="{FF2B5EF4-FFF2-40B4-BE49-F238E27FC236}">
                <a16:creationId xmlns:a16="http://schemas.microsoft.com/office/drawing/2014/main" id="{FAA0423A-44E1-4B8C-9AA2-9C05C27EF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3632200" cy="6426200"/>
          </a:xfrm>
          <a:prstGeom prst="round2SameRect">
            <a:avLst>
              <a:gd name="adj1" fmla="val 0"/>
              <a:gd name="adj2" fmla="val 57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/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</a:t>
            </a:r>
            <a:r>
              <a:rPr lang="fr-CA"/>
              <a:t>format </a:t>
            </a:r>
            <a:br>
              <a:rPr lang="fr-CA"/>
            </a:br>
            <a:r>
              <a:rPr lang="fr-CA"/>
              <a:t>Tiers de page</a:t>
            </a:r>
            <a:endParaRPr lang="fr-CA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25AA50-90BA-53E8-F322-C50658C5C1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3114368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782B3D95-4741-2A6F-592D-94D113D301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8852" y="189132"/>
            <a:ext cx="7478713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852" y="461936"/>
            <a:ext cx="7479761" cy="49859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86691211-7951-371D-F966-0A17B6F4CC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8852" y="973195"/>
            <a:ext cx="7478713" cy="289549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8852" y="2058988"/>
            <a:ext cx="7478713" cy="40560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10" name="Espace réservé pour une image  30">
            <a:extLst>
              <a:ext uri="{FF2B5EF4-FFF2-40B4-BE49-F238E27FC236}">
                <a16:creationId xmlns:a16="http://schemas.microsoft.com/office/drawing/2014/main" id="{FAA0423A-44E1-4B8C-9AA2-9C05C27EF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800" y="0"/>
            <a:ext cx="3415252" cy="6426200"/>
          </a:xfrm>
          <a:prstGeom prst="round2SameRect">
            <a:avLst>
              <a:gd name="adj1" fmla="val 0"/>
              <a:gd name="adj2" fmla="val 57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/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format </a:t>
            </a:r>
            <a:br>
              <a:rPr lang="fr-CA" dirty="0"/>
            </a:br>
            <a:r>
              <a:rPr lang="fr-CA" dirty="0"/>
              <a:t>Tiers de page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979876A-457C-6165-5B9F-005A3330670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2247825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colonnes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CE19ECBA-B376-2496-FA61-684A73064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189132"/>
            <a:ext cx="7478713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61936"/>
            <a:ext cx="7479761" cy="49859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EF59C0FC-CDBF-6DC5-627E-959FBCE2BC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973195"/>
            <a:ext cx="7478713" cy="267776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96AE6-FD4A-4B00-92E0-194EB89AB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2058988"/>
            <a:ext cx="3630614" cy="40560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24457CD6-ACCC-4B93-A7EE-7F9DAEE513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8854" y="2058988"/>
            <a:ext cx="3630614" cy="405606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9" name="Espace réservé pour une image  30">
            <a:extLst>
              <a:ext uri="{FF2B5EF4-FFF2-40B4-BE49-F238E27FC236}">
                <a16:creationId xmlns:a16="http://schemas.microsoft.com/office/drawing/2014/main" id="{337E49D0-AFC9-41DE-8F1B-9D5ABCFA3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3632200" cy="6426200"/>
          </a:xfrm>
          <a:prstGeom prst="round2SameRect">
            <a:avLst>
              <a:gd name="adj1" fmla="val 0"/>
              <a:gd name="adj2" fmla="val 57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/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</a:t>
            </a:r>
            <a:r>
              <a:rPr lang="fr-CA"/>
              <a:t>format </a:t>
            </a:r>
            <a:br>
              <a:rPr lang="fr-CA"/>
            </a:br>
            <a:r>
              <a:rPr lang="fr-CA"/>
              <a:t>Tiers de page</a:t>
            </a:r>
            <a:endParaRPr lang="fr-CA" dirty="0"/>
          </a:p>
          <a:p>
            <a:endParaRPr lang="fr-CA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473090-24B7-16C0-2E4B-4BD63C9EE6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3451436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 et vignet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 : avec coins arrondis en haut 12">
            <a:extLst>
              <a:ext uri="{FF2B5EF4-FFF2-40B4-BE49-F238E27FC236}">
                <a16:creationId xmlns:a16="http://schemas.microsoft.com/office/drawing/2014/main" id="{31B57BD0-506F-6A2B-8780-E65636092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43200"/>
            <a:ext cx="12192000" cy="3683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tkinson Hyperlegible" pitchFamily="50" charset="0"/>
            </a:endParaRP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A4266AC9-FF58-2160-5453-E382B9D860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1800" y="189132"/>
            <a:ext cx="11328400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5082B87C-F12D-4DDE-8313-F8B7D563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C791BB1-388C-553D-68D6-29214C1C0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973195"/>
            <a:ext cx="11328400" cy="251795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  <a:latin typeface="Atkinson Hyperlegible" pitchFamily="50" charset="0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8BB4F5E-7ED7-4DC2-8465-3509CE17A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5024" y="2024743"/>
            <a:ext cx="1770062" cy="1770062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latin typeface="Atkinson Hyperlegible" pitchFamily="50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B3D1813-BF64-4792-9712-507BCA387E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801" y="4094843"/>
            <a:ext cx="3630614" cy="1108075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  <a:latin typeface="Atkinson Hyperlegible" pitchFamily="50" charset="0"/>
              </a:defRPr>
            </a:lvl1pPr>
            <a:lvl2pPr marL="0" indent="0" algn="ctr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Atkinson Hyperlegible" pitchFamily="50" charset="0"/>
              </a:defRPr>
            </a:lvl2pPr>
            <a:lvl3pPr marL="0" indent="0" algn="ctr">
              <a:lnSpc>
                <a:spcPct val="90000"/>
              </a:lnSpc>
              <a:buNone/>
              <a:defRPr sz="1600" i="1">
                <a:solidFill>
                  <a:schemeClr val="bg1"/>
                </a:solidFill>
                <a:latin typeface="Atkinson Hyperlegible" pitchFamily="50" charset="0"/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pour une image  2">
            <a:extLst>
              <a:ext uri="{FF2B5EF4-FFF2-40B4-BE49-F238E27FC236}">
                <a16:creationId xmlns:a16="http://schemas.microsoft.com/office/drawing/2014/main" id="{6BD71F09-4A63-4C1B-9A74-A3FD64090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10969" y="2024743"/>
            <a:ext cx="1770062" cy="1770062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latin typeface="Atkinson Hyperlegible" pitchFamily="50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61FB5E1A-656B-4B24-BF6C-E097C2C96B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79899" y="4094843"/>
            <a:ext cx="3630614" cy="1108075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  <a:latin typeface="Atkinson Hyperlegible" pitchFamily="50" charset="0"/>
              </a:defRPr>
            </a:lvl1pPr>
            <a:lvl2pPr marL="0" indent="0" algn="ctr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Atkinson Hyperlegible" pitchFamily="50" charset="0"/>
              </a:defRPr>
            </a:lvl2pPr>
            <a:lvl3pPr marL="0" indent="0" algn="ctr">
              <a:lnSpc>
                <a:spcPct val="90000"/>
              </a:lnSpc>
              <a:buNone/>
              <a:defRPr sz="1600" i="1">
                <a:solidFill>
                  <a:schemeClr val="bg1"/>
                </a:solidFill>
                <a:latin typeface="Atkinson Hyperlegible" pitchFamily="50" charset="0"/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D76140D5-CCFB-4005-AB1C-4655CA12D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56914" y="2024743"/>
            <a:ext cx="1770062" cy="1770062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txBody>
          <a:bodyPr/>
          <a:lstStyle>
            <a:lvl1pPr marL="0" indent="0">
              <a:buNone/>
              <a:defRPr sz="1000">
                <a:latin typeface="Atkinson Hyperlegible" pitchFamily="50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EFF37142-A427-444B-94F1-5839DE97E3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29586" y="4094843"/>
            <a:ext cx="3630614" cy="1108075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  <a:latin typeface="Atkinson Hyperlegible" pitchFamily="50" charset="0"/>
              </a:defRPr>
            </a:lvl1pPr>
            <a:lvl2pPr marL="0" indent="0" algn="ctr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Atkinson Hyperlegible" pitchFamily="50" charset="0"/>
              </a:defRPr>
            </a:lvl2pPr>
            <a:lvl3pPr marL="0" indent="0" algn="ctr">
              <a:lnSpc>
                <a:spcPct val="90000"/>
              </a:lnSpc>
              <a:buNone/>
              <a:defRPr sz="1600" i="1">
                <a:solidFill>
                  <a:schemeClr val="bg1"/>
                </a:solidFill>
                <a:latin typeface="Atkinson Hyperlegible" pitchFamily="50" charset="0"/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449040C-2500-0D3D-3C51-8FF263EE38C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latin typeface="Atkinson Hyperlegible" pitchFamily="50" charset="0"/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3019167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 et cercles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avec coins arrondis en haut 5">
            <a:extLst>
              <a:ext uri="{FF2B5EF4-FFF2-40B4-BE49-F238E27FC236}">
                <a16:creationId xmlns:a16="http://schemas.microsoft.com/office/drawing/2014/main" id="{5C71C8FD-22B5-402B-929A-92A413622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43200"/>
            <a:ext cx="12192000" cy="3683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tkinson Hyperlegible" pitchFamily="50" charset="0"/>
            </a:endParaRP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10132A10-05F6-CFA4-4D13-4FE224FDC5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1800" y="189132"/>
            <a:ext cx="11328400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5082B87C-F12D-4DDE-8313-F8B7D563F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53799"/>
            <a:ext cx="11328400" cy="498598"/>
          </a:xfrm>
        </p:spPr>
        <p:txBody>
          <a:bodyPr/>
          <a:lstStyle>
            <a:lvl1pPr>
              <a:defRPr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0337FB-3071-39A5-AF01-18F1665B5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973195"/>
            <a:ext cx="11328400" cy="251795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  <a:latin typeface="Atkinson Hyperlegible" pitchFamily="50" charset="0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F9218D2-0B4D-45F8-A3AB-A215873FF71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59438" y="2019465"/>
            <a:ext cx="1775339" cy="1775339"/>
          </a:xfrm>
          <a:prstGeom prst="ellipse">
            <a:avLst/>
          </a:prstGeom>
          <a:solidFill>
            <a:schemeClr val="bg1"/>
          </a:solidFill>
          <a:ln w="101600">
            <a:gradFill>
              <a:gsLst>
                <a:gs pos="0">
                  <a:schemeClr val="accent3"/>
                </a:gs>
                <a:gs pos="78000">
                  <a:schemeClr val="accent2"/>
                </a:gs>
                <a:gs pos="54000">
                  <a:schemeClr val="accent1"/>
                </a:gs>
                <a:gs pos="33000">
                  <a:srgbClr val="2EBF9D"/>
                </a:gs>
                <a:gs pos="14000">
                  <a:srgbClr val="F7E500"/>
                </a:gs>
                <a:gs pos="100000">
                  <a:schemeClr val="accent6"/>
                </a:gs>
              </a:gsLst>
              <a:lin ang="162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>
            <a:noAutofit/>
          </a:bodyPr>
          <a:lstStyle>
            <a:lvl1pPr algn="ctr">
              <a:lnSpc>
                <a:spcPct val="90000"/>
              </a:lnSpc>
              <a:spcBef>
                <a:spcPts val="300"/>
              </a:spcBef>
              <a:defRPr lang="fr-FR" sz="2400" smtClean="0">
                <a:solidFill>
                  <a:schemeClr val="tx2"/>
                </a:solidFill>
                <a:latin typeface="Atkinson Hyperlegible" pitchFamily="50" charset="0"/>
              </a:defRPr>
            </a:lvl1pPr>
            <a:lvl2pPr algn="ctr">
              <a:lnSpc>
                <a:spcPct val="90000"/>
              </a:lnSpc>
              <a:spcBef>
                <a:spcPts val="300"/>
              </a:spcBef>
              <a:defRPr lang="fr-FR" sz="1800" smtClean="0">
                <a:solidFill>
                  <a:schemeClr val="accent2"/>
                </a:solidFill>
                <a:latin typeface="Atkinson Hyperlegible" pitchFamily="50" charset="0"/>
              </a:defRPr>
            </a:lvl2pPr>
            <a:lvl3pPr marL="0" indent="0">
              <a:buNone/>
              <a:defRPr lang="fr-FR" sz="2400" smtClean="0">
                <a:solidFill>
                  <a:schemeClr val="accent2"/>
                </a:solidFill>
              </a:defRPr>
            </a:lvl3pPr>
            <a:lvl4pPr>
              <a:defRPr lang="fr-FR" sz="2400" smtClean="0">
                <a:solidFill>
                  <a:schemeClr val="accent2"/>
                </a:solidFill>
              </a:defRPr>
            </a:lvl4pPr>
            <a:lvl5pPr>
              <a:defRPr lang="fr-CA" sz="2400">
                <a:solidFill>
                  <a:schemeClr val="accent2"/>
                </a:solidFill>
              </a:defRPr>
            </a:lvl5pPr>
          </a:lstStyle>
          <a:p>
            <a:pPr lvl="0" algn="ctr" defTabSz="609722"/>
            <a:r>
              <a:rPr lang="fr-FR" dirty="0"/>
              <a:t>Texte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B3D1813-BF64-4792-9712-507BCA387E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801" y="4094843"/>
            <a:ext cx="3630614" cy="1108075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  <a:latin typeface="Atkinson Hyperlegible" pitchFamily="50" charset="0"/>
              </a:defRPr>
            </a:lvl1pPr>
            <a:lvl2pPr marL="0" indent="0" algn="ctr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Atkinson Hyperlegible" pitchFamily="50" charset="0"/>
              </a:defRPr>
            </a:lvl2pPr>
            <a:lvl3pPr marL="0" indent="0" algn="ctr">
              <a:lnSpc>
                <a:spcPct val="90000"/>
              </a:lnSpc>
              <a:buNone/>
              <a:defRPr sz="1600" i="1">
                <a:solidFill>
                  <a:schemeClr val="bg1"/>
                </a:solidFill>
                <a:latin typeface="Atkinson Hyperlegible" pitchFamily="50" charset="0"/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1" name="Espace réservé du texte 11">
            <a:extLst>
              <a:ext uri="{FF2B5EF4-FFF2-40B4-BE49-F238E27FC236}">
                <a16:creationId xmlns:a16="http://schemas.microsoft.com/office/drawing/2014/main" id="{78A7D85B-36F6-4B3C-817E-CB38B51D829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07536" y="2019465"/>
            <a:ext cx="1775339" cy="1775339"/>
          </a:xfrm>
          <a:prstGeom prst="ellipse">
            <a:avLst/>
          </a:prstGeom>
          <a:solidFill>
            <a:schemeClr val="bg1"/>
          </a:solidFill>
          <a:ln w="101600">
            <a:gradFill>
              <a:gsLst>
                <a:gs pos="0">
                  <a:schemeClr val="accent3"/>
                </a:gs>
                <a:gs pos="78000">
                  <a:schemeClr val="accent2"/>
                </a:gs>
                <a:gs pos="54000">
                  <a:schemeClr val="accent1"/>
                </a:gs>
                <a:gs pos="33000">
                  <a:srgbClr val="2EBF9D"/>
                </a:gs>
                <a:gs pos="14000">
                  <a:srgbClr val="F7E500"/>
                </a:gs>
                <a:gs pos="100000">
                  <a:schemeClr val="accent6"/>
                </a:gs>
              </a:gsLst>
              <a:lin ang="162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>
            <a:noAutofit/>
          </a:bodyPr>
          <a:lstStyle>
            <a:lvl1pPr algn="ctr">
              <a:lnSpc>
                <a:spcPct val="90000"/>
              </a:lnSpc>
              <a:spcBef>
                <a:spcPts val="300"/>
              </a:spcBef>
              <a:defRPr lang="fr-FR" sz="2400" smtClean="0">
                <a:solidFill>
                  <a:schemeClr val="tx2"/>
                </a:solidFill>
                <a:latin typeface="Atkinson Hyperlegible" pitchFamily="50" charset="0"/>
              </a:defRPr>
            </a:lvl1pPr>
            <a:lvl2pPr algn="ctr">
              <a:lnSpc>
                <a:spcPct val="90000"/>
              </a:lnSpc>
              <a:spcBef>
                <a:spcPts val="300"/>
              </a:spcBef>
              <a:defRPr lang="fr-FR" sz="1800" smtClean="0">
                <a:solidFill>
                  <a:schemeClr val="accent2"/>
                </a:solidFill>
                <a:latin typeface="Atkinson Hyperlegible" pitchFamily="50" charset="0"/>
              </a:defRPr>
            </a:lvl2pPr>
            <a:lvl3pPr marL="0" indent="0">
              <a:buNone/>
              <a:defRPr lang="fr-FR" sz="2400" smtClean="0">
                <a:solidFill>
                  <a:schemeClr val="accent2"/>
                </a:solidFill>
              </a:defRPr>
            </a:lvl3pPr>
            <a:lvl4pPr>
              <a:defRPr lang="fr-FR" sz="2400" smtClean="0">
                <a:solidFill>
                  <a:schemeClr val="accent2"/>
                </a:solidFill>
              </a:defRPr>
            </a:lvl4pPr>
            <a:lvl5pPr>
              <a:defRPr lang="fr-CA" sz="2400">
                <a:solidFill>
                  <a:schemeClr val="accent2"/>
                </a:solidFill>
              </a:defRPr>
            </a:lvl5pPr>
          </a:lstStyle>
          <a:p>
            <a:pPr lvl="0" algn="ctr" defTabSz="609722"/>
            <a:r>
              <a:rPr lang="fr-FR" dirty="0"/>
              <a:t>Texte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61FB5E1A-656B-4B24-BF6C-E097C2C96B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79899" y="4094843"/>
            <a:ext cx="3630614" cy="1108075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  <a:latin typeface="Atkinson Hyperlegible" pitchFamily="50" charset="0"/>
              </a:defRPr>
            </a:lvl1pPr>
            <a:lvl2pPr marL="0" indent="0" algn="ctr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Atkinson Hyperlegible" pitchFamily="50" charset="0"/>
              </a:defRPr>
            </a:lvl2pPr>
            <a:lvl3pPr marL="0" indent="0" algn="ctr">
              <a:lnSpc>
                <a:spcPct val="90000"/>
              </a:lnSpc>
              <a:buNone/>
              <a:defRPr sz="1600" i="1">
                <a:solidFill>
                  <a:schemeClr val="bg1"/>
                </a:solidFill>
                <a:latin typeface="Atkinson Hyperlegible" pitchFamily="50" charset="0"/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441CCA50-0BCA-40B7-98CC-FB57B8F2C0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55634" y="2019465"/>
            <a:ext cx="1775339" cy="1775339"/>
          </a:xfrm>
          <a:prstGeom prst="ellipse">
            <a:avLst/>
          </a:prstGeom>
          <a:solidFill>
            <a:schemeClr val="bg1"/>
          </a:solidFill>
          <a:ln w="101600">
            <a:gradFill>
              <a:gsLst>
                <a:gs pos="0">
                  <a:schemeClr val="accent3"/>
                </a:gs>
                <a:gs pos="78000">
                  <a:schemeClr val="accent2"/>
                </a:gs>
                <a:gs pos="54000">
                  <a:schemeClr val="accent1"/>
                </a:gs>
                <a:gs pos="33000">
                  <a:srgbClr val="2EBF9D"/>
                </a:gs>
                <a:gs pos="14000">
                  <a:srgbClr val="F7E500"/>
                </a:gs>
                <a:gs pos="100000">
                  <a:schemeClr val="accent6"/>
                </a:gs>
              </a:gsLst>
              <a:lin ang="162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>
            <a:noAutofit/>
          </a:bodyPr>
          <a:lstStyle>
            <a:lvl1pPr algn="ctr">
              <a:lnSpc>
                <a:spcPct val="90000"/>
              </a:lnSpc>
              <a:spcBef>
                <a:spcPts val="300"/>
              </a:spcBef>
              <a:defRPr lang="fr-FR" sz="2400" smtClean="0">
                <a:solidFill>
                  <a:schemeClr val="tx2"/>
                </a:solidFill>
                <a:latin typeface="Atkinson Hyperlegible" pitchFamily="50" charset="0"/>
              </a:defRPr>
            </a:lvl1pPr>
            <a:lvl2pPr algn="ctr">
              <a:lnSpc>
                <a:spcPct val="90000"/>
              </a:lnSpc>
              <a:spcBef>
                <a:spcPts val="300"/>
              </a:spcBef>
              <a:defRPr lang="fr-FR" sz="1800" smtClean="0">
                <a:solidFill>
                  <a:schemeClr val="accent2"/>
                </a:solidFill>
                <a:latin typeface="Atkinson Hyperlegible" pitchFamily="50" charset="0"/>
              </a:defRPr>
            </a:lvl2pPr>
            <a:lvl3pPr marL="0" indent="0">
              <a:buNone/>
              <a:defRPr lang="fr-FR" sz="2400" smtClean="0">
                <a:solidFill>
                  <a:schemeClr val="accent2"/>
                </a:solidFill>
              </a:defRPr>
            </a:lvl3pPr>
            <a:lvl4pPr>
              <a:defRPr lang="fr-FR" sz="2400" smtClean="0">
                <a:solidFill>
                  <a:schemeClr val="accent2"/>
                </a:solidFill>
              </a:defRPr>
            </a:lvl4pPr>
            <a:lvl5pPr>
              <a:defRPr lang="fr-CA" sz="2400">
                <a:solidFill>
                  <a:schemeClr val="accent2"/>
                </a:solidFill>
              </a:defRPr>
            </a:lvl5pPr>
          </a:lstStyle>
          <a:p>
            <a:pPr lvl="0" algn="ctr" defTabSz="609722"/>
            <a:r>
              <a:rPr lang="fr-FR" dirty="0"/>
              <a:t>Texte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EFF37142-A427-444B-94F1-5839DE97E3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29586" y="4094843"/>
            <a:ext cx="3630614" cy="1108075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  <a:latin typeface="Atkinson Hyperlegible" pitchFamily="50" charset="0"/>
              </a:defRPr>
            </a:lvl1pPr>
            <a:lvl2pPr marL="0" indent="0" algn="ctr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Atkinson Hyperlegible" pitchFamily="50" charset="0"/>
              </a:defRPr>
            </a:lvl2pPr>
            <a:lvl3pPr marL="0" indent="0" algn="ctr">
              <a:lnSpc>
                <a:spcPct val="90000"/>
              </a:lnSpc>
              <a:buNone/>
              <a:defRPr sz="1600" i="1">
                <a:solidFill>
                  <a:schemeClr val="bg1"/>
                </a:solidFill>
                <a:latin typeface="Atkinson Hyperlegible" pitchFamily="50" charset="0"/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F2725CD-5494-82E8-7B6B-3E9787E7C249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latin typeface="Atkinson Hyperlegible" pitchFamily="50" charset="0"/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74461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et photo vertica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0E0CDDB6-46E9-439D-B2A5-25D45117A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25" b="2328"/>
          <a:stretch/>
        </p:blipFill>
        <p:spPr>
          <a:xfrm>
            <a:off x="0" y="0"/>
            <a:ext cx="12192000" cy="68595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768F30E-CCBD-47D5-BB77-EF3380EE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902" y="2507501"/>
            <a:ext cx="5770562" cy="2284746"/>
          </a:xfrm>
        </p:spPr>
        <p:txBody>
          <a:bodyPr vert="horz" wrap="square" lIns="0" tIns="0" rIns="0" bIns="0" anchor="t">
            <a:noAutofit/>
          </a:bodyPr>
          <a:lstStyle>
            <a:lvl1pPr rtl="0">
              <a:lnSpc>
                <a:spcPct val="85000"/>
              </a:lnSpc>
              <a:defRPr sz="5400" b="1">
                <a:solidFill>
                  <a:schemeClr val="bg1"/>
                </a:solidFill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06A69DCD-0793-4926-BEFC-6D06955E6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9902" y="1990571"/>
            <a:ext cx="5770561" cy="283154"/>
          </a:xfrm>
        </p:spPr>
        <p:txBody>
          <a:bodyPr wrap="square" lIns="0" tIns="0" rIns="0" bIns="0" anchor="b">
            <a:spAutoFit/>
          </a:bodyPr>
          <a:lstStyle>
            <a:lvl1pPr marL="0" indent="0" rtl="0">
              <a:lnSpc>
                <a:spcPct val="120000"/>
              </a:lnSpc>
              <a:buNone/>
              <a:defRPr sz="1600" cap="none" spc="0" baseline="0">
                <a:solidFill>
                  <a:schemeClr val="accent3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24">
            <a:extLst>
              <a:ext uri="{FF2B5EF4-FFF2-40B4-BE49-F238E27FC236}">
                <a16:creationId xmlns:a16="http://schemas.microsoft.com/office/drawing/2014/main" id="{5C391115-5B48-41FA-BCD3-04111090B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9902" y="5525322"/>
            <a:ext cx="5770561" cy="928661"/>
          </a:xfrm>
          <a:noFill/>
        </p:spPr>
        <p:txBody>
          <a:bodyPr wrap="square" lIns="0" tIns="432000" rIns="0" bIns="0" anchor="b">
            <a:spAutoFit/>
          </a:bodyPr>
          <a:lstStyle>
            <a:lvl1pPr marL="0" indent="0" rtl="0">
              <a:lnSpc>
                <a:spcPct val="100000"/>
              </a:lnSpc>
              <a:buNone/>
              <a:defRPr sz="1600" cap="none" spc="180" baseline="0">
                <a:solidFill>
                  <a:schemeClr val="bg1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69ECB254-0858-49BB-9CC2-0A380D377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3387" y="431800"/>
            <a:ext cx="3376614" cy="5999163"/>
          </a:xfrm>
          <a:prstGeom prst="roundRect">
            <a:avLst>
              <a:gd name="adj" fmla="val 5666"/>
            </a:avLst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 algn="ctr">
              <a:buNone/>
              <a:defRPr b="0">
                <a:solidFill>
                  <a:schemeClr val="tx2"/>
                </a:solidFill>
                <a:latin typeface="Atkinson Hyperlegible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</a:t>
            </a:r>
            <a:r>
              <a:rPr lang="fr-CA"/>
              <a:t>format </a:t>
            </a:r>
            <a:br>
              <a:rPr lang="fr-CA"/>
            </a:br>
            <a:r>
              <a:rPr lang="fr-CA"/>
              <a:t>Tiers de page</a:t>
            </a:r>
            <a:endParaRPr lang="fr-CA" dirty="0"/>
          </a:p>
        </p:txBody>
      </p:sp>
      <p:sp>
        <p:nvSpPr>
          <p:cNvPr id="3" name="Forme libre : forme 2" descr="Logo d'Hydro-Québec">
            <a:extLst>
              <a:ext uri="{FF2B5EF4-FFF2-40B4-BE49-F238E27FC236}">
                <a16:creationId xmlns:a16="http://schemas.microsoft.com/office/drawing/2014/main" id="{8786FA18-1B46-65BC-6935-77C1CC9E430D}"/>
              </a:ext>
            </a:extLst>
          </p:cNvPr>
          <p:cNvSpPr/>
          <p:nvPr userDrawn="1"/>
        </p:nvSpPr>
        <p:spPr>
          <a:xfrm>
            <a:off x="10507663" y="5418626"/>
            <a:ext cx="1250950" cy="1007574"/>
          </a:xfrm>
          <a:custGeom>
            <a:avLst/>
            <a:gdLst>
              <a:gd name="connsiteX0" fmla="*/ 2228414 w 4719509"/>
              <a:gd name="connsiteY0" fmla="*/ 2614853 h 3801316"/>
              <a:gd name="connsiteX1" fmla="*/ 1307027 w 4719509"/>
              <a:gd name="connsiteY1" fmla="*/ 1941778 h 3801316"/>
              <a:gd name="connsiteX2" fmla="*/ 2024016 w 4719509"/>
              <a:gd name="connsiteY2" fmla="*/ 1941778 h 3801316"/>
              <a:gd name="connsiteX3" fmla="*/ 2542994 w 4719509"/>
              <a:gd name="connsiteY3" fmla="*/ 2329015 h 3801316"/>
              <a:gd name="connsiteX4" fmla="*/ 2542196 w 4719509"/>
              <a:gd name="connsiteY4" fmla="*/ 2329015 h 3801316"/>
              <a:gd name="connsiteX5" fmla="*/ 2777732 w 4719509"/>
              <a:gd name="connsiteY5" fmla="*/ 1625600 h 3801316"/>
              <a:gd name="connsiteX6" fmla="*/ 1628794 w 4719509"/>
              <a:gd name="connsiteY6" fmla="*/ 466282 h 3801316"/>
              <a:gd name="connsiteX7" fmla="*/ 479855 w 4719509"/>
              <a:gd name="connsiteY7" fmla="*/ 1625600 h 3801316"/>
              <a:gd name="connsiteX8" fmla="*/ 1628794 w 4719509"/>
              <a:gd name="connsiteY8" fmla="*/ 2784918 h 3801316"/>
              <a:gd name="connsiteX9" fmla="*/ 2228414 w 4719509"/>
              <a:gd name="connsiteY9" fmla="*/ 2614853 h 3801316"/>
              <a:gd name="connsiteX10" fmla="*/ 2228414 w 4719509"/>
              <a:gd name="connsiteY10" fmla="*/ 2614853 h 3801316"/>
              <a:gd name="connsiteX11" fmla="*/ 2614853 w 4719509"/>
              <a:gd name="connsiteY11" fmla="*/ 2920651 h 3801316"/>
              <a:gd name="connsiteX12" fmla="*/ 1627995 w 4719509"/>
              <a:gd name="connsiteY12" fmla="*/ 3252797 h 3801316"/>
              <a:gd name="connsiteX13" fmla="*/ 0 w 4719509"/>
              <a:gd name="connsiteY13" fmla="*/ 1626398 h 3801316"/>
              <a:gd name="connsiteX14" fmla="*/ 1627995 w 4719509"/>
              <a:gd name="connsiteY14" fmla="*/ 0 h 3801316"/>
              <a:gd name="connsiteX15" fmla="*/ 3255991 w 4719509"/>
              <a:gd name="connsiteY15" fmla="*/ 1626398 h 3801316"/>
              <a:gd name="connsiteX16" fmla="*/ 2922248 w 4719509"/>
              <a:gd name="connsiteY16" fmla="*/ 2613256 h 3801316"/>
              <a:gd name="connsiteX17" fmla="*/ 3413281 w 4719509"/>
              <a:gd name="connsiteY17" fmla="*/ 2996501 h 3801316"/>
              <a:gd name="connsiteX18" fmla="*/ 3352600 w 4719509"/>
              <a:gd name="connsiteY18" fmla="*/ 2429617 h 3801316"/>
              <a:gd name="connsiteX19" fmla="*/ 4716316 w 4719509"/>
              <a:gd name="connsiteY19" fmla="*/ 3448412 h 3801316"/>
              <a:gd name="connsiteX20" fmla="*/ 4719510 w 4719509"/>
              <a:gd name="connsiteY20" fmla="*/ 3477954 h 3801316"/>
              <a:gd name="connsiteX21" fmla="*/ 3711893 w 4719509"/>
              <a:gd name="connsiteY21" fmla="*/ 3034826 h 3801316"/>
              <a:gd name="connsiteX22" fmla="*/ 3794930 w 4719509"/>
              <a:gd name="connsiteY22" fmla="*/ 3801317 h 3801316"/>
              <a:gd name="connsiteX23" fmla="*/ 2614853 w 4719509"/>
              <a:gd name="connsiteY23" fmla="*/ 2920651 h 3801316"/>
              <a:gd name="connsiteX24" fmla="*/ 2614853 w 4719509"/>
              <a:gd name="connsiteY24" fmla="*/ 2920651 h 380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19509" h="3801316">
                <a:moveTo>
                  <a:pt x="2228414" y="2614853"/>
                </a:moveTo>
                <a:cubicBezTo>
                  <a:pt x="2040783" y="2475128"/>
                  <a:pt x="1307027" y="1941778"/>
                  <a:pt x="1307027" y="1941778"/>
                </a:cubicBezTo>
                <a:lnTo>
                  <a:pt x="2024016" y="1941778"/>
                </a:lnTo>
                <a:cubicBezTo>
                  <a:pt x="2065534" y="1973715"/>
                  <a:pt x="2386502" y="2212445"/>
                  <a:pt x="2542994" y="2329015"/>
                </a:cubicBezTo>
                <a:lnTo>
                  <a:pt x="2542196" y="2329015"/>
                </a:lnTo>
                <a:cubicBezTo>
                  <a:pt x="2689905" y="2134199"/>
                  <a:pt x="2777732" y="1889880"/>
                  <a:pt x="2777732" y="1625600"/>
                </a:cubicBezTo>
                <a:cubicBezTo>
                  <a:pt x="2777732" y="985260"/>
                  <a:pt x="2263544" y="466282"/>
                  <a:pt x="1628794" y="466282"/>
                </a:cubicBezTo>
                <a:cubicBezTo>
                  <a:pt x="994043" y="466282"/>
                  <a:pt x="479855" y="985260"/>
                  <a:pt x="479855" y="1625600"/>
                </a:cubicBezTo>
                <a:cubicBezTo>
                  <a:pt x="479855" y="2265939"/>
                  <a:pt x="994043" y="2784918"/>
                  <a:pt x="1628794" y="2784918"/>
                </a:cubicBezTo>
                <a:cubicBezTo>
                  <a:pt x="1848362" y="2785716"/>
                  <a:pt x="2053558" y="2723439"/>
                  <a:pt x="2228414" y="2614853"/>
                </a:cubicBezTo>
                <a:lnTo>
                  <a:pt x="2228414" y="2614853"/>
                </a:lnTo>
                <a:close/>
                <a:moveTo>
                  <a:pt x="2614853" y="2920651"/>
                </a:moveTo>
                <a:cubicBezTo>
                  <a:pt x="2340992" y="3129040"/>
                  <a:pt x="1999264" y="3252797"/>
                  <a:pt x="1627995" y="3252797"/>
                </a:cubicBezTo>
                <a:cubicBezTo>
                  <a:pt x="728965" y="3252797"/>
                  <a:pt x="0" y="2524630"/>
                  <a:pt x="0" y="1626398"/>
                </a:cubicBezTo>
                <a:cubicBezTo>
                  <a:pt x="0" y="728167"/>
                  <a:pt x="728965" y="0"/>
                  <a:pt x="1627995" y="0"/>
                </a:cubicBezTo>
                <a:cubicBezTo>
                  <a:pt x="2527026" y="0"/>
                  <a:pt x="3255991" y="728167"/>
                  <a:pt x="3255991" y="1626398"/>
                </a:cubicBezTo>
                <a:cubicBezTo>
                  <a:pt x="3255991" y="1997667"/>
                  <a:pt x="3131436" y="2339395"/>
                  <a:pt x="2922248" y="2613256"/>
                </a:cubicBezTo>
                <a:cubicBezTo>
                  <a:pt x="3004486" y="2673936"/>
                  <a:pt x="3373360" y="2948596"/>
                  <a:pt x="3413281" y="2996501"/>
                </a:cubicBezTo>
                <a:cubicBezTo>
                  <a:pt x="3398909" y="2861567"/>
                  <a:pt x="3352600" y="2429617"/>
                  <a:pt x="3352600" y="2429617"/>
                </a:cubicBezTo>
                <a:lnTo>
                  <a:pt x="4716316" y="3448412"/>
                </a:lnTo>
                <a:lnTo>
                  <a:pt x="4719510" y="3477954"/>
                </a:lnTo>
                <a:lnTo>
                  <a:pt x="3711893" y="3034826"/>
                </a:lnTo>
                <a:lnTo>
                  <a:pt x="3794930" y="3801317"/>
                </a:lnTo>
                <a:lnTo>
                  <a:pt x="2614853" y="2920651"/>
                </a:lnTo>
                <a:lnTo>
                  <a:pt x="2614853" y="2920651"/>
                </a:lnTo>
                <a:close/>
              </a:path>
            </a:pathLst>
          </a:custGeom>
          <a:solidFill>
            <a:srgbClr val="FF9B00"/>
          </a:solidFill>
          <a:ln w="79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dirty="0">
              <a:latin typeface="Atkinson Hyperlegibl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291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 et é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avec coins arrondis en haut 4">
            <a:extLst>
              <a:ext uri="{FF2B5EF4-FFF2-40B4-BE49-F238E27FC236}">
                <a16:creationId xmlns:a16="http://schemas.microsoft.com/office/drawing/2014/main" id="{5DBCBDCB-A6B5-2943-4222-C937EF7E9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43200"/>
            <a:ext cx="12192000" cy="3683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tkinson Hyperlegible" pitchFamily="50" charset="0"/>
            </a:endParaRP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5D54EB0F-D186-8F8C-8DB7-8E9D77AEB1A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800" y="189132"/>
            <a:ext cx="11328400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5082B87C-F12D-4DDE-8313-F8B7D563F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53799"/>
            <a:ext cx="11328400" cy="498598"/>
          </a:xfrm>
        </p:spPr>
        <p:txBody>
          <a:bodyPr/>
          <a:lstStyle>
            <a:lvl1pPr>
              <a:defRPr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B48321-EBD3-39B2-E290-77B140047E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973195"/>
            <a:ext cx="11328400" cy="251795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  <a:latin typeface="Atkinson Hyperlegible" pitchFamily="50" charset="0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1448303-395E-47DA-9982-F1B782EA6A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17974" y="2277691"/>
            <a:ext cx="1258888" cy="1258890"/>
          </a:xfrm>
          <a:prstGeom prst="ellipse">
            <a:avLst/>
          </a:prstGeom>
          <a:solidFill>
            <a:schemeClr val="bg1"/>
          </a:solidFill>
          <a:ln w="101600">
            <a:gradFill>
              <a:gsLst>
                <a:gs pos="0">
                  <a:schemeClr val="accent3"/>
                </a:gs>
                <a:gs pos="78000">
                  <a:schemeClr val="accent2"/>
                </a:gs>
                <a:gs pos="54000">
                  <a:schemeClr val="accent1"/>
                </a:gs>
                <a:gs pos="33000">
                  <a:srgbClr val="2EBF9D"/>
                </a:gs>
                <a:gs pos="14000">
                  <a:srgbClr val="F7E500"/>
                </a:gs>
                <a:gs pos="100000">
                  <a:schemeClr val="accent6"/>
                </a:gs>
              </a:gsLst>
              <a:lin ang="162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fr-FR" sz="6600" b="0" smtClean="0">
                <a:solidFill>
                  <a:schemeClr val="tx2"/>
                </a:solidFill>
                <a:latin typeface="Atkinson Hyperlegible" pitchFamily="50" charset="0"/>
              </a:defRPr>
            </a:lvl1pPr>
            <a:lvl2pPr marL="0" indent="0">
              <a:defRPr lang="fr-FR" sz="1800" smtClean="0">
                <a:solidFill>
                  <a:schemeClr val="accent2"/>
                </a:solidFill>
              </a:defRPr>
            </a:lvl2pPr>
            <a:lvl3pPr>
              <a:defRPr lang="fr-FR" sz="2400" smtClean="0">
                <a:solidFill>
                  <a:schemeClr val="accent2"/>
                </a:solidFill>
              </a:defRPr>
            </a:lvl3pPr>
            <a:lvl4pPr>
              <a:defRPr lang="fr-FR" sz="2400" smtClean="0">
                <a:solidFill>
                  <a:schemeClr val="accent2"/>
                </a:solidFill>
              </a:defRPr>
            </a:lvl4pPr>
            <a:lvl5pPr>
              <a:defRPr lang="fr-CA" sz="2400">
                <a:solidFill>
                  <a:schemeClr val="accent2"/>
                </a:solidFill>
              </a:defRPr>
            </a:lvl5pPr>
          </a:lstStyle>
          <a:p>
            <a:pPr lvl="0" algn="ctr" defTabSz="609722"/>
            <a:r>
              <a:rPr lang="fr-FR" dirty="0"/>
              <a:t>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B3D1813-BF64-4792-9712-507BCA387E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801" y="3924223"/>
            <a:ext cx="3630614" cy="1278696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  <a:latin typeface="Atkinson Hyperlegible" pitchFamily="50" charset="0"/>
              </a:defRPr>
            </a:lvl1pPr>
            <a:lvl2pPr marL="0" indent="0" algn="ctr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Atkinson Hyperlegible" pitchFamily="50" charset="0"/>
              </a:defRPr>
            </a:lvl2pPr>
            <a:lvl3pPr marL="0" indent="0" algn="ctr">
              <a:lnSpc>
                <a:spcPct val="90000"/>
              </a:lnSpc>
              <a:buNone/>
              <a:defRPr sz="1600" i="1">
                <a:solidFill>
                  <a:schemeClr val="bg1"/>
                </a:solidFill>
                <a:latin typeface="Atkinson Hyperlegible" pitchFamily="50" charset="0"/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5567E55A-7B66-432E-AFAD-09316B03A4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5762" y="2277691"/>
            <a:ext cx="1258888" cy="1258890"/>
          </a:xfrm>
          <a:prstGeom prst="ellipse">
            <a:avLst/>
          </a:prstGeom>
          <a:solidFill>
            <a:schemeClr val="bg1"/>
          </a:solidFill>
          <a:ln w="101600">
            <a:gradFill>
              <a:gsLst>
                <a:gs pos="0">
                  <a:schemeClr val="accent3"/>
                </a:gs>
                <a:gs pos="78000">
                  <a:schemeClr val="accent2"/>
                </a:gs>
                <a:gs pos="54000">
                  <a:schemeClr val="accent1"/>
                </a:gs>
                <a:gs pos="33000">
                  <a:srgbClr val="2EBF9D"/>
                </a:gs>
                <a:gs pos="14000">
                  <a:srgbClr val="F7E500"/>
                </a:gs>
                <a:gs pos="100000">
                  <a:schemeClr val="accent6"/>
                </a:gs>
              </a:gsLst>
              <a:lin ang="162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fr-FR" sz="6600" b="0" smtClean="0">
                <a:solidFill>
                  <a:schemeClr val="tx2"/>
                </a:solidFill>
                <a:latin typeface="Atkinson Hyperlegible" pitchFamily="50" charset="0"/>
              </a:defRPr>
            </a:lvl1pPr>
            <a:lvl2pPr marL="0" indent="0">
              <a:defRPr lang="fr-FR" sz="1800" smtClean="0">
                <a:solidFill>
                  <a:schemeClr val="accent2"/>
                </a:solidFill>
              </a:defRPr>
            </a:lvl2pPr>
            <a:lvl3pPr>
              <a:defRPr lang="fr-FR" sz="2400" smtClean="0">
                <a:solidFill>
                  <a:schemeClr val="accent2"/>
                </a:solidFill>
              </a:defRPr>
            </a:lvl3pPr>
            <a:lvl4pPr>
              <a:defRPr lang="fr-FR" sz="2400" smtClean="0">
                <a:solidFill>
                  <a:schemeClr val="accent2"/>
                </a:solidFill>
              </a:defRPr>
            </a:lvl4pPr>
            <a:lvl5pPr>
              <a:defRPr lang="fr-CA" sz="2400">
                <a:solidFill>
                  <a:schemeClr val="accent2"/>
                </a:solidFill>
              </a:defRPr>
            </a:lvl5pPr>
          </a:lstStyle>
          <a:p>
            <a:pPr lvl="0" algn="ctr" defTabSz="609722"/>
            <a:r>
              <a:rPr lang="fr-FR" dirty="0"/>
              <a:t>2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61FB5E1A-656B-4B24-BF6C-E097C2C96B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79899" y="3924223"/>
            <a:ext cx="3630614" cy="1278696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  <a:latin typeface="Atkinson Hyperlegible" pitchFamily="50" charset="0"/>
              </a:defRPr>
            </a:lvl1pPr>
            <a:lvl2pPr marL="0" indent="0" algn="ctr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Atkinson Hyperlegible" pitchFamily="50" charset="0"/>
              </a:defRPr>
            </a:lvl2pPr>
            <a:lvl3pPr marL="0" indent="0" algn="ctr">
              <a:lnSpc>
                <a:spcPct val="90000"/>
              </a:lnSpc>
              <a:buNone/>
              <a:defRPr sz="1600" i="1">
                <a:solidFill>
                  <a:schemeClr val="bg1"/>
                </a:solidFill>
                <a:latin typeface="Atkinson Hyperlegible" pitchFamily="50" charset="0"/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3AE114C6-E63D-41F7-B085-004CB5AD13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15449" y="2277691"/>
            <a:ext cx="1258888" cy="1258890"/>
          </a:xfrm>
          <a:prstGeom prst="ellipse">
            <a:avLst/>
          </a:prstGeom>
          <a:solidFill>
            <a:schemeClr val="bg1"/>
          </a:solidFill>
          <a:ln w="101600">
            <a:gradFill>
              <a:gsLst>
                <a:gs pos="0">
                  <a:schemeClr val="accent3"/>
                </a:gs>
                <a:gs pos="78000">
                  <a:schemeClr val="accent2"/>
                </a:gs>
                <a:gs pos="54000">
                  <a:schemeClr val="accent1"/>
                </a:gs>
                <a:gs pos="33000">
                  <a:srgbClr val="2EBF9D"/>
                </a:gs>
                <a:gs pos="14000">
                  <a:srgbClr val="F7E500"/>
                </a:gs>
                <a:gs pos="100000">
                  <a:schemeClr val="accent6"/>
                </a:gs>
              </a:gsLst>
              <a:lin ang="162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fr-FR" sz="6600" b="0" smtClean="0">
                <a:solidFill>
                  <a:schemeClr val="tx2"/>
                </a:solidFill>
                <a:latin typeface="Atkinson Hyperlegible" pitchFamily="50" charset="0"/>
              </a:defRPr>
            </a:lvl1pPr>
            <a:lvl2pPr marL="0" indent="0">
              <a:defRPr lang="fr-FR" sz="1800" smtClean="0">
                <a:solidFill>
                  <a:schemeClr val="accent2"/>
                </a:solidFill>
              </a:defRPr>
            </a:lvl2pPr>
            <a:lvl3pPr>
              <a:defRPr lang="fr-FR" sz="2400" smtClean="0">
                <a:solidFill>
                  <a:schemeClr val="accent2"/>
                </a:solidFill>
              </a:defRPr>
            </a:lvl3pPr>
            <a:lvl4pPr>
              <a:defRPr lang="fr-FR" sz="2400" smtClean="0">
                <a:solidFill>
                  <a:schemeClr val="accent2"/>
                </a:solidFill>
              </a:defRPr>
            </a:lvl4pPr>
            <a:lvl5pPr>
              <a:defRPr lang="fr-CA" sz="2400">
                <a:solidFill>
                  <a:schemeClr val="accent2"/>
                </a:solidFill>
              </a:defRPr>
            </a:lvl5pPr>
          </a:lstStyle>
          <a:p>
            <a:pPr lvl="0" algn="ctr" defTabSz="609722"/>
            <a:r>
              <a:rPr lang="fr-FR" dirty="0"/>
              <a:t>3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EFF37142-A427-444B-94F1-5839DE97E3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29586" y="3924223"/>
            <a:ext cx="3630614" cy="1278696"/>
          </a:xfrm>
        </p:spPr>
        <p:txBody>
          <a:bodyPr lIns="180000" rIns="180000"/>
          <a:lstStyle>
            <a:lvl1pPr algn="ctr">
              <a:lnSpc>
                <a:spcPct val="90000"/>
              </a:lnSpc>
              <a:defRPr>
                <a:solidFill>
                  <a:schemeClr val="accent3"/>
                </a:solidFill>
                <a:latin typeface="Atkinson Hyperlegible" pitchFamily="50" charset="0"/>
              </a:defRPr>
            </a:lvl1pPr>
            <a:lvl2pPr marL="0" indent="0" algn="ctr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Atkinson Hyperlegible" pitchFamily="50" charset="0"/>
              </a:defRPr>
            </a:lvl2pPr>
            <a:lvl3pPr marL="0" indent="0" algn="ctr">
              <a:lnSpc>
                <a:spcPct val="90000"/>
              </a:lnSpc>
              <a:buNone/>
              <a:defRPr sz="1600" i="1">
                <a:solidFill>
                  <a:schemeClr val="bg1"/>
                </a:solidFill>
                <a:latin typeface="Atkinson Hyperlegible" pitchFamily="50" charset="0"/>
              </a:defRPr>
            </a:lvl3pPr>
            <a:lvl4pPr marL="266700" indent="0">
              <a:buNone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B99D557-1B85-CBE3-8AB2-29961224918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latin typeface="Atkinson Hyperlegible" pitchFamily="50" charset="0"/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3114366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à gauche et espace à dro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378914-2BEA-4CB3-9EDD-782BE10E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895570" y="0"/>
            <a:ext cx="7296429" cy="6859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tkinson Hyperlegible" pitchFamily="50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E2FA3C-B865-91B1-26CB-17E5457DA2F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1800" y="189132"/>
            <a:ext cx="4118429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accent3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61936"/>
            <a:ext cx="4031971" cy="1004914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C8336389-2FD5-4391-90A9-D38A5351A0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58988"/>
            <a:ext cx="4031971" cy="4367212"/>
          </a:xfrm>
        </p:spPr>
        <p:txBody>
          <a:bodyPr/>
          <a:lstStyle>
            <a:lvl1pPr rtl="0">
              <a:defRPr>
                <a:solidFill>
                  <a:schemeClr val="tx1"/>
                </a:solidFill>
                <a:latin typeface="Atkinson Hyperlegible" pitchFamily="50" charset="0"/>
              </a:defRPr>
            </a:lvl1pPr>
            <a:lvl2pPr rtl="0">
              <a:defRPr>
                <a:solidFill>
                  <a:schemeClr val="tx1"/>
                </a:solidFill>
                <a:latin typeface="Atkinson Hyperlegible" pitchFamily="50" charset="0"/>
              </a:defRPr>
            </a:lvl2pPr>
            <a:lvl3pPr rtl="0">
              <a:defRPr>
                <a:solidFill>
                  <a:schemeClr val="tx1"/>
                </a:solidFill>
                <a:latin typeface="Atkinson Hyperlegible" pitchFamily="50" charset="0"/>
              </a:defRPr>
            </a:lvl3pPr>
            <a:lvl4pPr rtl="0">
              <a:defRPr>
                <a:solidFill>
                  <a:schemeClr val="tx1"/>
                </a:solidFill>
                <a:latin typeface="Atkinson Hyperlegible" pitchFamily="50" charset="0"/>
              </a:defRPr>
            </a:lvl4pPr>
            <a:lvl5pPr rtl="0">
              <a:defRPr>
                <a:solidFill>
                  <a:schemeClr val="tx1"/>
                </a:solidFill>
                <a:latin typeface="Atkinson Hyperlegible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CE28B54-C160-3F07-6058-361D501B62F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tkinson Hyperlegible" pitchFamily="50" charset="0"/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3426344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à gauche et texte à dro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378914-2BEA-4CB3-9EDD-782BE10E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895571" y="0"/>
            <a:ext cx="7296429" cy="6859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tkinson Hyperlegible" pitchFamily="50" charset="0"/>
            </a:endParaRP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BC425CB9-20B2-585A-AF44-022D953CEB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1800" y="189132"/>
            <a:ext cx="4129314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accent3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BDC188C-E1FA-9619-1090-821452BA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61936"/>
            <a:ext cx="4031971" cy="939600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C8336389-2FD5-4391-90A9-D38A5351A0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58987"/>
            <a:ext cx="4031971" cy="4367211"/>
          </a:xfrm>
        </p:spPr>
        <p:txBody>
          <a:bodyPr/>
          <a:lstStyle>
            <a:lvl1pPr rtl="0">
              <a:defRPr>
                <a:solidFill>
                  <a:schemeClr val="accent3"/>
                </a:solidFill>
                <a:latin typeface="Atkinson Hyperlegible" pitchFamily="50" charset="0"/>
              </a:defRPr>
            </a:lvl1pPr>
            <a:lvl2pPr rtl="0">
              <a:defRPr>
                <a:solidFill>
                  <a:schemeClr val="tx1"/>
                </a:solidFill>
                <a:latin typeface="Atkinson Hyperlegible" pitchFamily="50" charset="0"/>
              </a:defRPr>
            </a:lvl2pPr>
            <a:lvl3pPr rtl="0">
              <a:defRPr>
                <a:solidFill>
                  <a:schemeClr val="tx1"/>
                </a:solidFill>
                <a:latin typeface="Atkinson Hyperlegible" pitchFamily="50" charset="0"/>
              </a:defRPr>
            </a:lvl3pPr>
            <a:lvl4pPr rtl="0">
              <a:defRPr>
                <a:solidFill>
                  <a:schemeClr val="tx1"/>
                </a:solidFill>
                <a:latin typeface="Atkinson Hyperlegible" pitchFamily="50" charset="0"/>
              </a:defRPr>
            </a:lvl4pPr>
            <a:lvl5pPr rtl="0">
              <a:defRPr>
                <a:solidFill>
                  <a:schemeClr val="tx1"/>
                </a:solidFill>
                <a:latin typeface="Atkinson Hyperlegible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D77F8D0F-248D-4DB6-AABB-11C1FE97CF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7371" y="432000"/>
            <a:ext cx="6431242" cy="5994199"/>
          </a:xfrm>
        </p:spPr>
        <p:txBody>
          <a:bodyPr/>
          <a:lstStyle>
            <a:lvl1pPr rtl="0">
              <a:defRPr>
                <a:solidFill>
                  <a:schemeClr val="bg2"/>
                </a:solidFill>
                <a:latin typeface="Atkinson Hyperlegible" pitchFamily="50" charset="0"/>
              </a:defRPr>
            </a:lvl1pPr>
            <a:lvl2pPr rtl="0">
              <a:defRPr>
                <a:solidFill>
                  <a:schemeClr val="bg2"/>
                </a:solidFill>
                <a:latin typeface="Atkinson Hyperlegible" pitchFamily="50" charset="0"/>
              </a:defRPr>
            </a:lvl2pPr>
            <a:lvl3pPr rtl="0">
              <a:defRPr>
                <a:solidFill>
                  <a:schemeClr val="bg2"/>
                </a:solidFill>
                <a:latin typeface="Atkinson Hyperlegible" pitchFamily="50" charset="0"/>
              </a:defRPr>
            </a:lvl3pPr>
            <a:lvl4pPr rtl="0">
              <a:defRPr>
                <a:solidFill>
                  <a:schemeClr val="bg2"/>
                </a:solidFill>
                <a:latin typeface="Atkinson Hyperlegible" pitchFamily="50" charset="0"/>
              </a:defRPr>
            </a:lvl4pPr>
            <a:lvl5pPr rtl="0">
              <a:defRPr>
                <a:solidFill>
                  <a:schemeClr val="bg2"/>
                </a:solidFill>
                <a:latin typeface="Atkinson Hyperlegible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36A04E7-5737-F9DF-34AC-B4A079ED105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tkinson Hyperlegible" pitchFamily="50" charset="0"/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3273125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tex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378914-2BEA-4CB3-9EDD-782BE10E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895571" y="0"/>
            <a:ext cx="7296429" cy="6859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tkinson Hyperlegible" pitchFamily="50" charset="0"/>
            </a:endParaRP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2165835"/>
            <a:ext cx="4118428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accent3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439402"/>
            <a:ext cx="4031971" cy="1001278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D77F8D0F-248D-4DB6-AABB-11C1FE97CF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7371" y="2428516"/>
            <a:ext cx="6431242" cy="3613150"/>
          </a:xfrm>
        </p:spPr>
        <p:txBody>
          <a:bodyPr/>
          <a:lstStyle>
            <a:lvl1pPr rtl="0">
              <a:defRPr>
                <a:solidFill>
                  <a:schemeClr val="bg2"/>
                </a:solidFill>
                <a:latin typeface="Atkinson Hyperlegible" pitchFamily="50" charset="0"/>
              </a:defRPr>
            </a:lvl1pPr>
            <a:lvl2pPr rtl="0">
              <a:defRPr>
                <a:solidFill>
                  <a:schemeClr val="bg2"/>
                </a:solidFill>
                <a:latin typeface="Atkinson Hyperlegible" pitchFamily="50" charset="0"/>
              </a:defRPr>
            </a:lvl2pPr>
            <a:lvl3pPr rtl="0">
              <a:defRPr>
                <a:solidFill>
                  <a:schemeClr val="bg2"/>
                </a:solidFill>
                <a:latin typeface="Atkinson Hyperlegible" pitchFamily="50" charset="0"/>
              </a:defRPr>
            </a:lvl3pPr>
            <a:lvl4pPr rtl="0">
              <a:defRPr>
                <a:solidFill>
                  <a:schemeClr val="bg2"/>
                </a:solidFill>
                <a:latin typeface="Atkinson Hyperlegible" pitchFamily="50" charset="0"/>
              </a:defRPr>
            </a:lvl4pPr>
            <a:lvl5pPr rtl="0">
              <a:defRPr>
                <a:solidFill>
                  <a:schemeClr val="bg2"/>
                </a:solidFill>
                <a:latin typeface="Atkinson Hyperlegible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81895D3-6B65-0E8F-F7D5-9892526E1CA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tkinson Hyperlegible" pitchFamily="50" charset="0"/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2648212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étroit droite tex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378914-2BEA-4CB3-9EDD-782BE10E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064000" y="0"/>
            <a:ext cx="8127999" cy="6859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tkinson Hyperlegible" pitchFamily="50" charset="0"/>
            </a:endParaRP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1924991"/>
            <a:ext cx="3280228" cy="467239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accent3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414001"/>
            <a:ext cx="3189149" cy="895255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D77F8D0F-248D-4DB6-AABB-11C1FE97CF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6714" y="754676"/>
            <a:ext cx="7161899" cy="5350236"/>
          </a:xfrm>
        </p:spPr>
        <p:txBody>
          <a:bodyPr anchor="ctr"/>
          <a:lstStyle>
            <a:lvl1pPr rtl="0">
              <a:defRPr>
                <a:solidFill>
                  <a:schemeClr val="bg2"/>
                </a:solidFill>
                <a:latin typeface="Atkinson Hyperlegible" pitchFamily="50" charset="0"/>
              </a:defRPr>
            </a:lvl1pPr>
            <a:lvl2pPr rtl="0">
              <a:defRPr>
                <a:solidFill>
                  <a:schemeClr val="bg2"/>
                </a:solidFill>
                <a:latin typeface="Atkinson Hyperlegible" pitchFamily="50" charset="0"/>
              </a:defRPr>
            </a:lvl2pPr>
            <a:lvl3pPr rtl="0">
              <a:defRPr>
                <a:solidFill>
                  <a:schemeClr val="bg2"/>
                </a:solidFill>
                <a:latin typeface="Atkinson Hyperlegible" pitchFamily="50" charset="0"/>
              </a:defRPr>
            </a:lvl3pPr>
            <a:lvl4pPr rtl="0">
              <a:defRPr>
                <a:solidFill>
                  <a:schemeClr val="bg2"/>
                </a:solidFill>
                <a:latin typeface="Atkinson Hyperlegible" pitchFamily="50" charset="0"/>
              </a:defRPr>
            </a:lvl4pPr>
            <a:lvl5pPr rtl="0">
              <a:defRPr>
                <a:solidFill>
                  <a:schemeClr val="bg2"/>
                </a:solidFill>
                <a:latin typeface="Atkinson Hyperlegible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55FCE0-13AA-5B37-CF7E-2D9E8CAA89C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tkinson Hyperlegible" pitchFamily="50" charset="0"/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2155599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texte gr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378914-2BEA-4CB3-9EDD-782BE10E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895571" y="0"/>
            <a:ext cx="7296429" cy="685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tkinson Hyperlegible" pitchFamily="50" charset="0"/>
            </a:endParaRP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2129549"/>
            <a:ext cx="4118428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accent2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418214"/>
            <a:ext cx="4031971" cy="858386"/>
          </a:xfrm>
        </p:spPr>
        <p:txBody>
          <a:bodyPr vert="horz"/>
          <a:lstStyle>
            <a:lvl1pPr rtl="0">
              <a:defRPr>
                <a:solidFill>
                  <a:schemeClr val="tx2"/>
                </a:solidFill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D77F8D0F-248D-4DB6-AABB-11C1FE97CF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7371" y="2418214"/>
            <a:ext cx="6431242" cy="3613150"/>
          </a:xfrm>
        </p:spPr>
        <p:txBody>
          <a:bodyPr/>
          <a:lstStyle>
            <a:lvl1pPr rtl="0">
              <a:defRPr>
                <a:latin typeface="Atkinson Hyperlegible" pitchFamily="50" charset="0"/>
              </a:defRPr>
            </a:lvl1pPr>
            <a:lvl2pPr rtl="0">
              <a:defRPr>
                <a:solidFill>
                  <a:schemeClr val="tx2"/>
                </a:solidFill>
                <a:latin typeface="Atkinson Hyperlegible" pitchFamily="50" charset="0"/>
              </a:defRPr>
            </a:lvl2pPr>
            <a:lvl3pPr rtl="0">
              <a:defRPr>
                <a:solidFill>
                  <a:schemeClr val="tx2"/>
                </a:solidFill>
                <a:latin typeface="Atkinson Hyperlegible" pitchFamily="50" charset="0"/>
              </a:defRPr>
            </a:lvl3pPr>
            <a:lvl4pPr rtl="0">
              <a:defRPr>
                <a:solidFill>
                  <a:schemeClr val="tx2"/>
                </a:solidFill>
                <a:latin typeface="Atkinson Hyperlegible" pitchFamily="50" charset="0"/>
              </a:defRPr>
            </a:lvl4pPr>
            <a:lvl5pPr rtl="0">
              <a:defRPr>
                <a:solidFill>
                  <a:schemeClr val="tx2"/>
                </a:solidFill>
                <a:latin typeface="Atkinson Hyperlegible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C2AC09-6D17-D668-D322-3BCDB49621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Atkinson Hyperlegible" pitchFamily="50" charset="0"/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3796380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étroit gris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378914-2BEA-4CB3-9EDD-782BE10E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064000" y="0"/>
            <a:ext cx="8127999" cy="685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tkinson Hyperlegible" pitchFamily="50" charset="0"/>
            </a:endParaRP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1923753"/>
            <a:ext cx="3189148" cy="467239"/>
          </a:xfrm>
        </p:spPr>
        <p:txBody>
          <a:bodyPr wrap="square" tIns="0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accent2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412764"/>
            <a:ext cx="3189149" cy="929150"/>
          </a:xfrm>
        </p:spPr>
        <p:txBody>
          <a:bodyPr vert="horz"/>
          <a:lstStyle>
            <a:lvl1pPr rtl="0">
              <a:defRPr>
                <a:solidFill>
                  <a:schemeClr val="tx2"/>
                </a:solidFill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D77F8D0F-248D-4DB6-AABB-11C1FE97CF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6714" y="835023"/>
            <a:ext cx="7161899" cy="5280028"/>
          </a:xfrm>
        </p:spPr>
        <p:txBody>
          <a:bodyPr anchor="ctr"/>
          <a:lstStyle>
            <a:lvl1pPr rtl="0">
              <a:defRPr>
                <a:solidFill>
                  <a:schemeClr val="tx2"/>
                </a:solidFill>
                <a:latin typeface="Atkinson Hyperlegible" pitchFamily="50" charset="0"/>
              </a:defRPr>
            </a:lvl1pPr>
            <a:lvl2pPr rtl="0">
              <a:defRPr>
                <a:solidFill>
                  <a:schemeClr val="tx2"/>
                </a:solidFill>
                <a:latin typeface="Atkinson Hyperlegible" pitchFamily="50" charset="0"/>
              </a:defRPr>
            </a:lvl2pPr>
            <a:lvl3pPr rtl="0">
              <a:defRPr>
                <a:solidFill>
                  <a:schemeClr val="tx2"/>
                </a:solidFill>
                <a:latin typeface="Atkinson Hyperlegible" pitchFamily="50" charset="0"/>
              </a:defRPr>
            </a:lvl3pPr>
            <a:lvl4pPr rtl="0">
              <a:defRPr>
                <a:solidFill>
                  <a:schemeClr val="tx2"/>
                </a:solidFill>
                <a:latin typeface="Atkinson Hyperlegible" pitchFamily="50" charset="0"/>
              </a:defRPr>
            </a:lvl4pPr>
            <a:lvl5pPr rtl="0">
              <a:defRPr>
                <a:solidFill>
                  <a:schemeClr val="tx2"/>
                </a:solidFill>
                <a:latin typeface="Atkinson Hyperlegible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31D91A7-E999-0356-F36D-E9EAC53241A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Atkinson Hyperlegible" pitchFamily="50" charset="0"/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4003732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gris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378914-2BEA-4CB3-9EDD-782BE10E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895571" y="0"/>
            <a:ext cx="7296429" cy="685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tkinson Hyperlegible" pitchFamily="50" charset="0"/>
            </a:endParaRP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189530"/>
            <a:ext cx="4129313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accent2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61936"/>
            <a:ext cx="4031971" cy="928714"/>
          </a:xfrm>
        </p:spPr>
        <p:txBody>
          <a:bodyPr vert="horz"/>
          <a:lstStyle>
            <a:lvl1pPr rtl="0">
              <a:defRPr>
                <a:solidFill>
                  <a:schemeClr val="tx2"/>
                </a:solidFill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2C7B8BF-EB56-464E-B94F-CBFD23F9E9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58988"/>
            <a:ext cx="4031971" cy="4367212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  <a:latin typeface="Atkinson Hyperlegible" pitchFamily="50" charset="0"/>
              </a:defRPr>
            </a:lvl1pPr>
            <a:lvl2pPr rtl="0">
              <a:defRPr>
                <a:solidFill>
                  <a:schemeClr val="tx2"/>
                </a:solidFill>
                <a:latin typeface="Atkinson Hyperlegible" pitchFamily="50" charset="0"/>
              </a:defRPr>
            </a:lvl2pPr>
            <a:lvl3pPr rtl="0">
              <a:defRPr>
                <a:solidFill>
                  <a:schemeClr val="tx2"/>
                </a:solidFill>
                <a:latin typeface="Atkinson Hyperlegible" pitchFamily="50" charset="0"/>
              </a:defRPr>
            </a:lvl3pPr>
            <a:lvl4pPr rtl="0">
              <a:defRPr>
                <a:solidFill>
                  <a:schemeClr val="tx2"/>
                </a:solidFill>
                <a:latin typeface="Atkinson Hyperlegible" pitchFamily="50" charset="0"/>
              </a:defRPr>
            </a:lvl4pPr>
            <a:lvl5pPr rtl="0">
              <a:defRPr>
                <a:solidFill>
                  <a:schemeClr val="tx2"/>
                </a:solidFill>
                <a:latin typeface="Atkinson Hyperlegible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D77F8D0F-248D-4DB6-AABB-11C1FE97CF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7371" y="431800"/>
            <a:ext cx="6431242" cy="5994400"/>
          </a:xfrm>
        </p:spPr>
        <p:txBody>
          <a:bodyPr/>
          <a:lstStyle>
            <a:lvl1pPr rtl="0">
              <a:defRPr>
                <a:latin typeface="Atkinson Hyperlegible" pitchFamily="50" charset="0"/>
              </a:defRPr>
            </a:lvl1pPr>
            <a:lvl2pPr rtl="0">
              <a:defRPr>
                <a:solidFill>
                  <a:schemeClr val="tx2"/>
                </a:solidFill>
                <a:latin typeface="Atkinson Hyperlegible" pitchFamily="50" charset="0"/>
              </a:defRPr>
            </a:lvl2pPr>
            <a:lvl3pPr rtl="0">
              <a:defRPr>
                <a:solidFill>
                  <a:schemeClr val="tx2"/>
                </a:solidFill>
                <a:latin typeface="Atkinson Hyperlegible" pitchFamily="50" charset="0"/>
              </a:defRPr>
            </a:lvl3pPr>
            <a:lvl4pPr rtl="0">
              <a:defRPr>
                <a:solidFill>
                  <a:schemeClr val="tx2"/>
                </a:solidFill>
                <a:latin typeface="Atkinson Hyperlegible" pitchFamily="50" charset="0"/>
              </a:defRPr>
            </a:lvl4pPr>
            <a:lvl5pPr rtl="0">
              <a:defRPr>
                <a:solidFill>
                  <a:schemeClr val="tx2"/>
                </a:solidFill>
                <a:latin typeface="Atkinson Hyperlegible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1C9331C-907C-CD1E-408A-D233EDD521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Atkinson Hyperlegible" pitchFamily="50" charset="0"/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2616899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blanc et gr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A9A71C-B686-73AF-72CE-2B900F03B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629448" y="0"/>
            <a:ext cx="7562552" cy="68595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tkinson Hyperlegible" pitchFamily="50" charset="0"/>
            </a:endParaRP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189530"/>
            <a:ext cx="4074885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accent2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61936"/>
            <a:ext cx="3848100" cy="950486"/>
          </a:xfrm>
        </p:spPr>
        <p:txBody>
          <a:bodyPr vert="horz"/>
          <a:lstStyle>
            <a:lvl1pPr rtl="0">
              <a:defRPr>
                <a:solidFill>
                  <a:schemeClr val="tx2"/>
                </a:solidFill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2C7B8BF-EB56-464E-B94F-CBFD23F9E9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2058988"/>
            <a:ext cx="3848100" cy="4367212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  <a:latin typeface="Atkinson Hyperlegible" pitchFamily="50" charset="0"/>
              </a:defRPr>
            </a:lvl1pPr>
            <a:lvl2pPr rtl="0">
              <a:defRPr>
                <a:solidFill>
                  <a:schemeClr val="tx2"/>
                </a:solidFill>
                <a:latin typeface="Atkinson Hyperlegible" pitchFamily="50" charset="0"/>
              </a:defRPr>
            </a:lvl2pPr>
            <a:lvl3pPr rtl="0">
              <a:defRPr>
                <a:solidFill>
                  <a:schemeClr val="tx2"/>
                </a:solidFill>
                <a:latin typeface="Atkinson Hyperlegible" pitchFamily="50" charset="0"/>
              </a:defRPr>
            </a:lvl3pPr>
            <a:lvl4pPr rtl="0">
              <a:defRPr>
                <a:solidFill>
                  <a:schemeClr val="tx2"/>
                </a:solidFill>
                <a:latin typeface="Atkinson Hyperlegible" pitchFamily="50" charset="0"/>
              </a:defRPr>
            </a:lvl4pPr>
            <a:lvl5pPr rtl="0">
              <a:defRPr>
                <a:solidFill>
                  <a:schemeClr val="tx2"/>
                </a:solidFill>
                <a:latin typeface="Atkinson Hyperlegible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D77F8D0F-248D-4DB6-AABB-11C1FE97CF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27371" y="431800"/>
            <a:ext cx="6431242" cy="5994400"/>
          </a:xfrm>
        </p:spPr>
        <p:txBody>
          <a:bodyPr/>
          <a:lstStyle>
            <a:lvl1pPr rtl="0">
              <a:defRPr>
                <a:latin typeface="Atkinson Hyperlegible" pitchFamily="50" charset="0"/>
              </a:defRPr>
            </a:lvl1pPr>
            <a:lvl2pPr rtl="0">
              <a:defRPr>
                <a:solidFill>
                  <a:schemeClr val="tx2"/>
                </a:solidFill>
                <a:latin typeface="Atkinson Hyperlegible" pitchFamily="50" charset="0"/>
              </a:defRPr>
            </a:lvl2pPr>
            <a:lvl3pPr rtl="0">
              <a:defRPr>
                <a:solidFill>
                  <a:schemeClr val="tx2"/>
                </a:solidFill>
                <a:latin typeface="Atkinson Hyperlegible" pitchFamily="50" charset="0"/>
              </a:defRPr>
            </a:lvl3pPr>
            <a:lvl4pPr rtl="0">
              <a:defRPr>
                <a:solidFill>
                  <a:schemeClr val="tx2"/>
                </a:solidFill>
                <a:latin typeface="Atkinson Hyperlegible" pitchFamily="50" charset="0"/>
              </a:defRPr>
            </a:lvl4pPr>
            <a:lvl5pPr rtl="0">
              <a:defRPr>
                <a:solidFill>
                  <a:schemeClr val="tx2"/>
                </a:solidFill>
                <a:latin typeface="Atkinson Hyperlegible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DBE6354-B2A7-3917-D547-09C6080923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Atkinson Hyperlegible" pitchFamily="50" charset="0"/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3090935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photo 0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189530"/>
            <a:ext cx="4487862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61935"/>
            <a:ext cx="4487863" cy="950485"/>
          </a:xfrm>
        </p:spPr>
        <p:txBody>
          <a:bodyPr vert="horz" bIns="0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C8336389-2FD5-4391-90A9-D38A5351A0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58987"/>
            <a:ext cx="4487863" cy="4367211"/>
          </a:xfrm>
        </p:spPr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  <a:lvl2pPr rtl="0">
              <a:defRPr>
                <a:solidFill>
                  <a:schemeClr val="tx1"/>
                </a:solidFill>
              </a:defRPr>
            </a:lvl2pPr>
            <a:lvl3pPr rtl="0">
              <a:defRPr>
                <a:solidFill>
                  <a:schemeClr val="tx1"/>
                </a:solidFill>
              </a:defRPr>
            </a:lvl3pPr>
            <a:lvl4pPr rtl="0">
              <a:defRPr>
                <a:solidFill>
                  <a:schemeClr val="tx1"/>
                </a:solidFill>
              </a:defRPr>
            </a:lvl4pPr>
            <a:lvl5pPr rtl="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1E746D99-7B65-54A3-6ED2-1EDC70B35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432000"/>
            <a:ext cx="6838950" cy="5994199"/>
          </a:xfrm>
          <a:custGeom>
            <a:avLst/>
            <a:gdLst>
              <a:gd name="connsiteX0" fmla="*/ 198947 w 6838950"/>
              <a:gd name="connsiteY0" fmla="*/ 0 h 5994199"/>
              <a:gd name="connsiteX1" fmla="*/ 6838950 w 6838950"/>
              <a:gd name="connsiteY1" fmla="*/ 0 h 5994199"/>
              <a:gd name="connsiteX2" fmla="*/ 6838950 w 6838950"/>
              <a:gd name="connsiteY2" fmla="*/ 5994199 h 5994199"/>
              <a:gd name="connsiteX3" fmla="*/ 198947 w 6838950"/>
              <a:gd name="connsiteY3" fmla="*/ 5994199 h 5994199"/>
              <a:gd name="connsiteX4" fmla="*/ 0 w 6838950"/>
              <a:gd name="connsiteY4" fmla="*/ 5795252 h 5994199"/>
              <a:gd name="connsiteX5" fmla="*/ 0 w 6838950"/>
              <a:gd name="connsiteY5" fmla="*/ 198947 h 5994199"/>
              <a:gd name="connsiteX6" fmla="*/ 198947 w 6838950"/>
              <a:gd name="connsiteY6" fmla="*/ 0 h 599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5994199">
                <a:moveTo>
                  <a:pt x="198947" y="0"/>
                </a:moveTo>
                <a:lnTo>
                  <a:pt x="6838950" y="0"/>
                </a:lnTo>
                <a:lnTo>
                  <a:pt x="6838950" y="5994199"/>
                </a:lnTo>
                <a:lnTo>
                  <a:pt x="198947" y="5994199"/>
                </a:lnTo>
                <a:cubicBezTo>
                  <a:pt x="89072" y="5994199"/>
                  <a:pt x="0" y="5905127"/>
                  <a:pt x="0" y="5795252"/>
                </a:cubicBezTo>
                <a:lnTo>
                  <a:pt x="0" y="198947"/>
                </a:lnTo>
                <a:cubicBezTo>
                  <a:pt x="0" y="89072"/>
                  <a:pt x="89072" y="0"/>
                  <a:pt x="19894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t">
            <a:noAutofit/>
          </a:bodyPr>
          <a:lstStyle>
            <a:lvl1pPr marL="0" indent="0" algn="ctr">
              <a:buNone/>
              <a:defRPr b="0"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</a:t>
            </a:r>
            <a:r>
              <a:rPr lang="fr-CA"/>
              <a:t>format Carré</a:t>
            </a:r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8C27433-74DC-CF56-B2E7-B6DF46DB5E4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1574021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sans photo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>
            <a:extLst>
              <a:ext uri="{FF2B5EF4-FFF2-40B4-BE49-F238E27FC236}">
                <a16:creationId xmlns:a16="http://schemas.microsoft.com/office/drawing/2014/main" id="{A23DD9EB-ED79-4A76-A403-D6BFDD6A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1" y="1787887"/>
            <a:ext cx="9401178" cy="2284746"/>
          </a:xfrm>
        </p:spPr>
        <p:txBody>
          <a:bodyPr vert="horz" wrap="square" lIns="0" tIns="0" rIns="0" bIns="0" anchor="t">
            <a:noAutofit/>
          </a:bodyPr>
          <a:lstStyle>
            <a:lvl1pPr rtl="0">
              <a:lnSpc>
                <a:spcPct val="85000"/>
              </a:lnSpc>
              <a:defRPr sz="5400" b="1">
                <a:solidFill>
                  <a:schemeClr val="bg1"/>
                </a:solidFill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D2EEFEE2-06F5-45B1-9AC1-C4B4A29E6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236903"/>
            <a:ext cx="9401176" cy="283154"/>
          </a:xfrm>
        </p:spPr>
        <p:txBody>
          <a:bodyPr wrap="square" lIns="0" tIns="0" rIns="0" bIns="0" anchor="b">
            <a:spAutoFit/>
          </a:bodyPr>
          <a:lstStyle>
            <a:lvl1pPr marL="0" indent="0" rtl="0">
              <a:lnSpc>
                <a:spcPct val="120000"/>
              </a:lnSpc>
              <a:buNone/>
              <a:defRPr sz="1600" cap="none" spc="0" baseline="0">
                <a:solidFill>
                  <a:schemeClr val="accent3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16D00B47-2732-427D-9431-CFC3535CAC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7" y="4989539"/>
            <a:ext cx="9401176" cy="928661"/>
          </a:xfrm>
          <a:noFill/>
        </p:spPr>
        <p:txBody>
          <a:bodyPr wrap="square" lIns="0" tIns="432000" rIns="0" bIns="0" anchor="b" anchorCtr="0">
            <a:sp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sz="1600" cap="none" spc="180" baseline="0">
                <a:solidFill>
                  <a:schemeClr val="bg1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CA" dirty="0"/>
              <a:t>Cliquez pour modifier les styles </a:t>
            </a:r>
            <a:br>
              <a:rPr lang="fr-CA" dirty="0"/>
            </a:br>
            <a:r>
              <a:rPr lang="fr-CA" dirty="0"/>
              <a:t>du texte du masque</a:t>
            </a:r>
          </a:p>
        </p:txBody>
      </p:sp>
      <p:sp>
        <p:nvSpPr>
          <p:cNvPr id="7" name="Forme libre : forme 6" descr="Logo d'Hydro-Québec">
            <a:extLst>
              <a:ext uri="{FF2B5EF4-FFF2-40B4-BE49-F238E27FC236}">
                <a16:creationId xmlns:a16="http://schemas.microsoft.com/office/drawing/2014/main" id="{A43D9EA5-27D5-4E84-8B9F-91488F8E942C}"/>
              </a:ext>
            </a:extLst>
          </p:cNvPr>
          <p:cNvSpPr/>
          <p:nvPr userDrawn="1"/>
        </p:nvSpPr>
        <p:spPr>
          <a:xfrm>
            <a:off x="10507663" y="5050648"/>
            <a:ext cx="1250950" cy="1007574"/>
          </a:xfrm>
          <a:custGeom>
            <a:avLst/>
            <a:gdLst>
              <a:gd name="connsiteX0" fmla="*/ 2228414 w 4719509"/>
              <a:gd name="connsiteY0" fmla="*/ 2614853 h 3801316"/>
              <a:gd name="connsiteX1" fmla="*/ 1307027 w 4719509"/>
              <a:gd name="connsiteY1" fmla="*/ 1941778 h 3801316"/>
              <a:gd name="connsiteX2" fmla="*/ 2024016 w 4719509"/>
              <a:gd name="connsiteY2" fmla="*/ 1941778 h 3801316"/>
              <a:gd name="connsiteX3" fmla="*/ 2542994 w 4719509"/>
              <a:gd name="connsiteY3" fmla="*/ 2329015 h 3801316"/>
              <a:gd name="connsiteX4" fmla="*/ 2542196 w 4719509"/>
              <a:gd name="connsiteY4" fmla="*/ 2329015 h 3801316"/>
              <a:gd name="connsiteX5" fmla="*/ 2777732 w 4719509"/>
              <a:gd name="connsiteY5" fmla="*/ 1625600 h 3801316"/>
              <a:gd name="connsiteX6" fmla="*/ 1628794 w 4719509"/>
              <a:gd name="connsiteY6" fmla="*/ 466282 h 3801316"/>
              <a:gd name="connsiteX7" fmla="*/ 479855 w 4719509"/>
              <a:gd name="connsiteY7" fmla="*/ 1625600 h 3801316"/>
              <a:gd name="connsiteX8" fmla="*/ 1628794 w 4719509"/>
              <a:gd name="connsiteY8" fmla="*/ 2784918 h 3801316"/>
              <a:gd name="connsiteX9" fmla="*/ 2228414 w 4719509"/>
              <a:gd name="connsiteY9" fmla="*/ 2614853 h 3801316"/>
              <a:gd name="connsiteX10" fmla="*/ 2228414 w 4719509"/>
              <a:gd name="connsiteY10" fmla="*/ 2614853 h 3801316"/>
              <a:gd name="connsiteX11" fmla="*/ 2614853 w 4719509"/>
              <a:gd name="connsiteY11" fmla="*/ 2920651 h 3801316"/>
              <a:gd name="connsiteX12" fmla="*/ 1627995 w 4719509"/>
              <a:gd name="connsiteY12" fmla="*/ 3252797 h 3801316"/>
              <a:gd name="connsiteX13" fmla="*/ 0 w 4719509"/>
              <a:gd name="connsiteY13" fmla="*/ 1626398 h 3801316"/>
              <a:gd name="connsiteX14" fmla="*/ 1627995 w 4719509"/>
              <a:gd name="connsiteY14" fmla="*/ 0 h 3801316"/>
              <a:gd name="connsiteX15" fmla="*/ 3255991 w 4719509"/>
              <a:gd name="connsiteY15" fmla="*/ 1626398 h 3801316"/>
              <a:gd name="connsiteX16" fmla="*/ 2922248 w 4719509"/>
              <a:gd name="connsiteY16" fmla="*/ 2613256 h 3801316"/>
              <a:gd name="connsiteX17" fmla="*/ 3413281 w 4719509"/>
              <a:gd name="connsiteY17" fmla="*/ 2996501 h 3801316"/>
              <a:gd name="connsiteX18" fmla="*/ 3352600 w 4719509"/>
              <a:gd name="connsiteY18" fmla="*/ 2429617 h 3801316"/>
              <a:gd name="connsiteX19" fmla="*/ 4716316 w 4719509"/>
              <a:gd name="connsiteY19" fmla="*/ 3448412 h 3801316"/>
              <a:gd name="connsiteX20" fmla="*/ 4719510 w 4719509"/>
              <a:gd name="connsiteY20" fmla="*/ 3477954 h 3801316"/>
              <a:gd name="connsiteX21" fmla="*/ 3711893 w 4719509"/>
              <a:gd name="connsiteY21" fmla="*/ 3034826 h 3801316"/>
              <a:gd name="connsiteX22" fmla="*/ 3794930 w 4719509"/>
              <a:gd name="connsiteY22" fmla="*/ 3801317 h 3801316"/>
              <a:gd name="connsiteX23" fmla="*/ 2614853 w 4719509"/>
              <a:gd name="connsiteY23" fmla="*/ 2920651 h 3801316"/>
              <a:gd name="connsiteX24" fmla="*/ 2614853 w 4719509"/>
              <a:gd name="connsiteY24" fmla="*/ 2920651 h 380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19509" h="3801316">
                <a:moveTo>
                  <a:pt x="2228414" y="2614853"/>
                </a:moveTo>
                <a:cubicBezTo>
                  <a:pt x="2040783" y="2475128"/>
                  <a:pt x="1307027" y="1941778"/>
                  <a:pt x="1307027" y="1941778"/>
                </a:cubicBezTo>
                <a:lnTo>
                  <a:pt x="2024016" y="1941778"/>
                </a:lnTo>
                <a:cubicBezTo>
                  <a:pt x="2065534" y="1973715"/>
                  <a:pt x="2386502" y="2212445"/>
                  <a:pt x="2542994" y="2329015"/>
                </a:cubicBezTo>
                <a:lnTo>
                  <a:pt x="2542196" y="2329015"/>
                </a:lnTo>
                <a:cubicBezTo>
                  <a:pt x="2689905" y="2134199"/>
                  <a:pt x="2777732" y="1889880"/>
                  <a:pt x="2777732" y="1625600"/>
                </a:cubicBezTo>
                <a:cubicBezTo>
                  <a:pt x="2777732" y="985260"/>
                  <a:pt x="2263544" y="466282"/>
                  <a:pt x="1628794" y="466282"/>
                </a:cubicBezTo>
                <a:cubicBezTo>
                  <a:pt x="994043" y="466282"/>
                  <a:pt x="479855" y="985260"/>
                  <a:pt x="479855" y="1625600"/>
                </a:cubicBezTo>
                <a:cubicBezTo>
                  <a:pt x="479855" y="2265939"/>
                  <a:pt x="994043" y="2784918"/>
                  <a:pt x="1628794" y="2784918"/>
                </a:cubicBezTo>
                <a:cubicBezTo>
                  <a:pt x="1848362" y="2785716"/>
                  <a:pt x="2053558" y="2723439"/>
                  <a:pt x="2228414" y="2614853"/>
                </a:cubicBezTo>
                <a:lnTo>
                  <a:pt x="2228414" y="2614853"/>
                </a:lnTo>
                <a:close/>
                <a:moveTo>
                  <a:pt x="2614853" y="2920651"/>
                </a:moveTo>
                <a:cubicBezTo>
                  <a:pt x="2340992" y="3129040"/>
                  <a:pt x="1999264" y="3252797"/>
                  <a:pt x="1627995" y="3252797"/>
                </a:cubicBezTo>
                <a:cubicBezTo>
                  <a:pt x="728965" y="3252797"/>
                  <a:pt x="0" y="2524630"/>
                  <a:pt x="0" y="1626398"/>
                </a:cubicBezTo>
                <a:cubicBezTo>
                  <a:pt x="0" y="728167"/>
                  <a:pt x="728965" y="0"/>
                  <a:pt x="1627995" y="0"/>
                </a:cubicBezTo>
                <a:cubicBezTo>
                  <a:pt x="2527026" y="0"/>
                  <a:pt x="3255991" y="728167"/>
                  <a:pt x="3255991" y="1626398"/>
                </a:cubicBezTo>
                <a:cubicBezTo>
                  <a:pt x="3255991" y="1997667"/>
                  <a:pt x="3131436" y="2339395"/>
                  <a:pt x="2922248" y="2613256"/>
                </a:cubicBezTo>
                <a:cubicBezTo>
                  <a:pt x="3004486" y="2673936"/>
                  <a:pt x="3373360" y="2948596"/>
                  <a:pt x="3413281" y="2996501"/>
                </a:cubicBezTo>
                <a:cubicBezTo>
                  <a:pt x="3398909" y="2861567"/>
                  <a:pt x="3352600" y="2429617"/>
                  <a:pt x="3352600" y="2429617"/>
                </a:cubicBezTo>
                <a:lnTo>
                  <a:pt x="4716316" y="3448412"/>
                </a:lnTo>
                <a:lnTo>
                  <a:pt x="4719510" y="3477954"/>
                </a:lnTo>
                <a:lnTo>
                  <a:pt x="3711893" y="3034826"/>
                </a:lnTo>
                <a:lnTo>
                  <a:pt x="3794930" y="3801317"/>
                </a:lnTo>
                <a:lnTo>
                  <a:pt x="2614853" y="2920651"/>
                </a:lnTo>
                <a:lnTo>
                  <a:pt x="2614853" y="2920651"/>
                </a:lnTo>
                <a:close/>
              </a:path>
            </a:pathLst>
          </a:custGeom>
          <a:solidFill>
            <a:srgbClr val="FF9B00"/>
          </a:solidFill>
          <a:ln w="79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CA" dirty="0">
              <a:latin typeface="Atkinson Hyperlegibl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6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photo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189530"/>
            <a:ext cx="4487862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61935"/>
            <a:ext cx="4487863" cy="896057"/>
          </a:xfrm>
        </p:spPr>
        <p:txBody>
          <a:bodyPr vert="horz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2C7B8BF-EB56-464E-B94F-CBFD23F9E9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58987"/>
            <a:ext cx="4487863" cy="4367211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 rtl="0">
              <a:defRPr>
                <a:solidFill>
                  <a:schemeClr val="tx2"/>
                </a:solidFill>
              </a:defRPr>
            </a:lvl2pPr>
            <a:lvl3pPr rtl="0">
              <a:defRPr>
                <a:solidFill>
                  <a:schemeClr val="tx2"/>
                </a:solidFill>
              </a:defRPr>
            </a:lvl3pPr>
            <a:lvl4pPr rtl="0">
              <a:defRPr>
                <a:solidFill>
                  <a:schemeClr val="tx2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2DA2E85-F0B6-EC4D-B4B8-DCC910E50D0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E7725EC-C025-536B-CE94-94E77B2E6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432000"/>
            <a:ext cx="6838950" cy="5994199"/>
          </a:xfrm>
          <a:custGeom>
            <a:avLst/>
            <a:gdLst>
              <a:gd name="connsiteX0" fmla="*/ 198947 w 6838950"/>
              <a:gd name="connsiteY0" fmla="*/ 0 h 5994199"/>
              <a:gd name="connsiteX1" fmla="*/ 6838950 w 6838950"/>
              <a:gd name="connsiteY1" fmla="*/ 0 h 5994199"/>
              <a:gd name="connsiteX2" fmla="*/ 6838950 w 6838950"/>
              <a:gd name="connsiteY2" fmla="*/ 5994199 h 5994199"/>
              <a:gd name="connsiteX3" fmla="*/ 198947 w 6838950"/>
              <a:gd name="connsiteY3" fmla="*/ 5994199 h 5994199"/>
              <a:gd name="connsiteX4" fmla="*/ 0 w 6838950"/>
              <a:gd name="connsiteY4" fmla="*/ 5795252 h 5994199"/>
              <a:gd name="connsiteX5" fmla="*/ 0 w 6838950"/>
              <a:gd name="connsiteY5" fmla="*/ 198947 h 5994199"/>
              <a:gd name="connsiteX6" fmla="*/ 198947 w 6838950"/>
              <a:gd name="connsiteY6" fmla="*/ 0 h 599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5994199">
                <a:moveTo>
                  <a:pt x="198947" y="0"/>
                </a:moveTo>
                <a:lnTo>
                  <a:pt x="6838950" y="0"/>
                </a:lnTo>
                <a:lnTo>
                  <a:pt x="6838950" y="5994199"/>
                </a:lnTo>
                <a:lnTo>
                  <a:pt x="198947" y="5994199"/>
                </a:lnTo>
                <a:cubicBezTo>
                  <a:pt x="89072" y="5994199"/>
                  <a:pt x="0" y="5905127"/>
                  <a:pt x="0" y="5795252"/>
                </a:cubicBezTo>
                <a:lnTo>
                  <a:pt x="0" y="198947"/>
                </a:lnTo>
                <a:cubicBezTo>
                  <a:pt x="0" y="89072"/>
                  <a:pt x="89072" y="0"/>
                  <a:pt x="19894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t">
            <a:noAutofit/>
          </a:bodyPr>
          <a:lstStyle>
            <a:lvl1pPr marL="0" indent="0" algn="ctr">
              <a:buNone/>
              <a:defRPr b="0"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</a:t>
            </a:r>
            <a:r>
              <a:rPr lang="fr-CA"/>
              <a:t>format Carré</a:t>
            </a:r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40753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4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189530"/>
            <a:ext cx="4487862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61935"/>
            <a:ext cx="4487863" cy="885171"/>
          </a:xfrm>
        </p:spPr>
        <p:txBody>
          <a:bodyPr vert="horz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2C7B8BF-EB56-464E-B94F-CBFD23F9E9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58987"/>
            <a:ext cx="4487863" cy="4367211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 rtl="0">
              <a:defRPr>
                <a:solidFill>
                  <a:schemeClr val="tx2"/>
                </a:solidFill>
              </a:defRPr>
            </a:lvl2pPr>
            <a:lvl3pPr rtl="0">
              <a:defRPr>
                <a:solidFill>
                  <a:schemeClr val="tx2"/>
                </a:solidFill>
              </a:defRPr>
            </a:lvl3pPr>
            <a:lvl4pPr rtl="0">
              <a:defRPr>
                <a:solidFill>
                  <a:schemeClr val="tx2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4" name="Espace réservé pour une image  30">
            <a:extLst>
              <a:ext uri="{FF2B5EF4-FFF2-40B4-BE49-F238E27FC236}">
                <a16:creationId xmlns:a16="http://schemas.microsoft.com/office/drawing/2014/main" id="{0359BFED-D793-8859-CC26-2A8B17578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26525" y="432000"/>
            <a:ext cx="3365475" cy="2941239"/>
          </a:xfrm>
          <a:solidFill>
            <a:schemeClr val="bg2"/>
          </a:solidFill>
          <a:ln>
            <a:noFill/>
          </a:ln>
        </p:spPr>
        <p:txBody>
          <a:bodyPr anchor="t"/>
          <a:lstStyle>
            <a:lvl1pPr marL="0" indent="0" algn="ctr"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</a:t>
            </a:r>
            <a:r>
              <a:rPr lang="fr-CA"/>
              <a:t>format Carré</a:t>
            </a:r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7" name="Espace réservé pour une image  30">
            <a:extLst>
              <a:ext uri="{FF2B5EF4-FFF2-40B4-BE49-F238E27FC236}">
                <a16:creationId xmlns:a16="http://schemas.microsoft.com/office/drawing/2014/main" id="{01217858-4AEE-CC41-83DC-BBD532B30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26525" y="3481239"/>
            <a:ext cx="3365475" cy="2951458"/>
          </a:xfrm>
          <a:solidFill>
            <a:schemeClr val="bg2"/>
          </a:solidFill>
          <a:ln>
            <a:noFill/>
          </a:ln>
        </p:spPr>
        <p:txBody>
          <a:bodyPr anchor="t"/>
          <a:lstStyle>
            <a:lvl1pPr marL="0" indent="0" algn="ctr"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</a:t>
            </a:r>
            <a:r>
              <a:rPr lang="fr-CA"/>
              <a:t>format Carré</a:t>
            </a:r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61C9946-2FF3-058D-510E-F3E9CB8610F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E8D33CA-A50B-ACF8-A540-0BFD3040F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53051" y="432000"/>
            <a:ext cx="3365475" cy="2946347"/>
          </a:xfrm>
          <a:custGeom>
            <a:avLst/>
            <a:gdLst>
              <a:gd name="connsiteX0" fmla="*/ 198947 w 3365475"/>
              <a:gd name="connsiteY0" fmla="*/ 0 h 2946347"/>
              <a:gd name="connsiteX1" fmla="*/ 3365475 w 3365475"/>
              <a:gd name="connsiteY1" fmla="*/ 0 h 2946347"/>
              <a:gd name="connsiteX2" fmla="*/ 3365475 w 3365475"/>
              <a:gd name="connsiteY2" fmla="*/ 2946347 h 2946347"/>
              <a:gd name="connsiteX3" fmla="*/ 0 w 3365475"/>
              <a:gd name="connsiteY3" fmla="*/ 2946347 h 2946347"/>
              <a:gd name="connsiteX4" fmla="*/ 0 w 3365475"/>
              <a:gd name="connsiteY4" fmla="*/ 198947 h 2946347"/>
              <a:gd name="connsiteX5" fmla="*/ 198947 w 3365475"/>
              <a:gd name="connsiteY5" fmla="*/ 0 h 294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5475" h="2946347">
                <a:moveTo>
                  <a:pt x="198947" y="0"/>
                </a:moveTo>
                <a:lnTo>
                  <a:pt x="3365475" y="0"/>
                </a:lnTo>
                <a:lnTo>
                  <a:pt x="3365475" y="2946347"/>
                </a:lnTo>
                <a:lnTo>
                  <a:pt x="0" y="2946347"/>
                </a:lnTo>
                <a:lnTo>
                  <a:pt x="0" y="198947"/>
                </a:lnTo>
                <a:cubicBezTo>
                  <a:pt x="0" y="89072"/>
                  <a:pt x="89072" y="0"/>
                  <a:pt x="19894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lang="fr-CA" sz="1200" dirty="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</a:t>
            </a:r>
            <a:r>
              <a:rPr lang="fr-CA"/>
              <a:t>format Carré</a:t>
            </a:r>
            <a:endParaRPr lang="fr-CA" dirty="0"/>
          </a:p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endParaRPr lang="fr-CA" dirty="0"/>
          </a:p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endParaRPr lang="fr-CA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42F27791-547C-28C5-6FE8-C734381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1" y="3486356"/>
            <a:ext cx="3365475" cy="2939843"/>
          </a:xfrm>
          <a:custGeom>
            <a:avLst/>
            <a:gdLst>
              <a:gd name="connsiteX0" fmla="*/ 0 w 3365475"/>
              <a:gd name="connsiteY0" fmla="*/ 0 h 2939843"/>
              <a:gd name="connsiteX1" fmla="*/ 3365475 w 3365475"/>
              <a:gd name="connsiteY1" fmla="*/ 0 h 2939843"/>
              <a:gd name="connsiteX2" fmla="*/ 3365475 w 3365475"/>
              <a:gd name="connsiteY2" fmla="*/ 2939843 h 2939843"/>
              <a:gd name="connsiteX3" fmla="*/ 198947 w 3365475"/>
              <a:gd name="connsiteY3" fmla="*/ 2939843 h 2939843"/>
              <a:gd name="connsiteX4" fmla="*/ 0 w 3365475"/>
              <a:gd name="connsiteY4" fmla="*/ 2740896 h 293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5475" h="2939843">
                <a:moveTo>
                  <a:pt x="0" y="0"/>
                </a:moveTo>
                <a:lnTo>
                  <a:pt x="3365475" y="0"/>
                </a:lnTo>
                <a:lnTo>
                  <a:pt x="3365475" y="2939843"/>
                </a:lnTo>
                <a:lnTo>
                  <a:pt x="198947" y="2939843"/>
                </a:lnTo>
                <a:cubicBezTo>
                  <a:pt x="89072" y="2939843"/>
                  <a:pt x="0" y="2850771"/>
                  <a:pt x="0" y="27408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lang="fr-CA" sz="1200" dirty="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</a:t>
            </a:r>
            <a:r>
              <a:rPr lang="fr-CA"/>
              <a:t>format Carré</a:t>
            </a:r>
            <a:endParaRPr lang="fr-CA" dirty="0"/>
          </a:p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endParaRPr lang="fr-CA" dirty="0"/>
          </a:p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81599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2 photos vertica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189530"/>
            <a:ext cx="4487862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61935"/>
            <a:ext cx="4487863" cy="874285"/>
          </a:xfrm>
        </p:spPr>
        <p:txBody>
          <a:bodyPr vert="horz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2C7B8BF-EB56-464E-B94F-CBFD23F9E9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58987"/>
            <a:ext cx="4487863" cy="4367211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 rtl="0">
              <a:defRPr>
                <a:solidFill>
                  <a:schemeClr val="tx2"/>
                </a:solidFill>
              </a:defRPr>
            </a:lvl2pPr>
            <a:lvl3pPr rtl="0">
              <a:defRPr>
                <a:solidFill>
                  <a:schemeClr val="tx2"/>
                </a:solidFill>
              </a:defRPr>
            </a:lvl3pPr>
            <a:lvl4pPr rtl="0">
              <a:defRPr>
                <a:solidFill>
                  <a:schemeClr val="tx2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4" name="Espace réservé pour une image  30">
            <a:extLst>
              <a:ext uri="{FF2B5EF4-FFF2-40B4-BE49-F238E27FC236}">
                <a16:creationId xmlns:a16="http://schemas.microsoft.com/office/drawing/2014/main" id="{0359BFED-D793-8859-CC26-2A8B17578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26525" y="432000"/>
            <a:ext cx="3365475" cy="5983806"/>
          </a:xfrm>
          <a:solidFill>
            <a:schemeClr val="bg2"/>
          </a:solidFill>
          <a:ln>
            <a:noFill/>
          </a:ln>
        </p:spPr>
        <p:txBody>
          <a:bodyPr anchor="t"/>
          <a:lstStyle>
            <a:lvl1pPr marL="0" indent="0" algn="ctr"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</a:t>
            </a:r>
            <a:r>
              <a:rPr lang="fr-CA"/>
              <a:t>format Tiers de page</a:t>
            </a:r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BC9D1E5-E66D-3918-F9AD-6A55A437318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F5620692-6461-6CBE-D58F-B8DC98E4F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53051" y="432000"/>
            <a:ext cx="3365475" cy="5994198"/>
          </a:xfrm>
          <a:custGeom>
            <a:avLst/>
            <a:gdLst>
              <a:gd name="connsiteX0" fmla="*/ 198947 w 3365475"/>
              <a:gd name="connsiteY0" fmla="*/ 0 h 5994198"/>
              <a:gd name="connsiteX1" fmla="*/ 3365475 w 3365475"/>
              <a:gd name="connsiteY1" fmla="*/ 0 h 5994198"/>
              <a:gd name="connsiteX2" fmla="*/ 3365475 w 3365475"/>
              <a:gd name="connsiteY2" fmla="*/ 5994198 h 5994198"/>
              <a:gd name="connsiteX3" fmla="*/ 198938 w 3365475"/>
              <a:gd name="connsiteY3" fmla="*/ 5994198 h 5994198"/>
              <a:gd name="connsiteX4" fmla="*/ 158853 w 3365475"/>
              <a:gd name="connsiteY4" fmla="*/ 5990157 h 5994198"/>
              <a:gd name="connsiteX5" fmla="*/ 0 w 3365475"/>
              <a:gd name="connsiteY5" fmla="*/ 5795252 h 5994198"/>
              <a:gd name="connsiteX6" fmla="*/ 0 w 3365475"/>
              <a:gd name="connsiteY6" fmla="*/ 198947 h 5994198"/>
              <a:gd name="connsiteX7" fmla="*/ 198947 w 3365475"/>
              <a:gd name="connsiteY7" fmla="*/ 0 h 599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75" h="5994198">
                <a:moveTo>
                  <a:pt x="198947" y="0"/>
                </a:moveTo>
                <a:lnTo>
                  <a:pt x="3365475" y="0"/>
                </a:lnTo>
                <a:lnTo>
                  <a:pt x="3365475" y="5994198"/>
                </a:lnTo>
                <a:lnTo>
                  <a:pt x="198938" y="5994198"/>
                </a:lnTo>
                <a:lnTo>
                  <a:pt x="158853" y="5990157"/>
                </a:lnTo>
                <a:cubicBezTo>
                  <a:pt x="68196" y="5971606"/>
                  <a:pt x="0" y="5891393"/>
                  <a:pt x="0" y="5795252"/>
                </a:cubicBezTo>
                <a:lnTo>
                  <a:pt x="0" y="198947"/>
                </a:lnTo>
                <a:cubicBezTo>
                  <a:pt x="0" y="89072"/>
                  <a:pt x="89072" y="0"/>
                  <a:pt x="19894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lang="fr-CA" sz="1200" dirty="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</a:t>
            </a:r>
            <a:r>
              <a:rPr lang="fr-CA"/>
              <a:t>format Carré</a:t>
            </a:r>
            <a:endParaRPr lang="fr-CA" dirty="0"/>
          </a:p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endParaRPr lang="fr-CA" dirty="0"/>
          </a:p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98462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2 photos horizonta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189530"/>
            <a:ext cx="4487862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61935"/>
            <a:ext cx="4487863" cy="885171"/>
          </a:xfrm>
        </p:spPr>
        <p:txBody>
          <a:bodyPr vert="horz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2C7B8BF-EB56-464E-B94F-CBFD23F9E9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58987"/>
            <a:ext cx="4487863" cy="4367211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 rtl="0">
              <a:defRPr>
                <a:solidFill>
                  <a:schemeClr val="tx2"/>
                </a:solidFill>
              </a:defRPr>
            </a:lvl2pPr>
            <a:lvl3pPr rtl="0">
              <a:defRPr>
                <a:solidFill>
                  <a:schemeClr val="tx2"/>
                </a:solidFill>
              </a:defRPr>
            </a:lvl3pPr>
            <a:lvl4pPr rtl="0">
              <a:defRPr>
                <a:solidFill>
                  <a:schemeClr val="tx2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28529CF-72EE-9F62-81D4-A88F2FED7B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533AB1E4-1461-88DB-5C9C-7D52868E9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53050" y="432000"/>
            <a:ext cx="6838950" cy="2946347"/>
          </a:xfrm>
          <a:custGeom>
            <a:avLst/>
            <a:gdLst>
              <a:gd name="connsiteX0" fmla="*/ 198947 w 6838950"/>
              <a:gd name="connsiteY0" fmla="*/ 0 h 2946347"/>
              <a:gd name="connsiteX1" fmla="*/ 6838950 w 6838950"/>
              <a:gd name="connsiteY1" fmla="*/ 0 h 2946347"/>
              <a:gd name="connsiteX2" fmla="*/ 6838950 w 6838950"/>
              <a:gd name="connsiteY2" fmla="*/ 2946347 h 2946347"/>
              <a:gd name="connsiteX3" fmla="*/ 0 w 6838950"/>
              <a:gd name="connsiteY3" fmla="*/ 2946347 h 2946347"/>
              <a:gd name="connsiteX4" fmla="*/ 0 w 6838950"/>
              <a:gd name="connsiteY4" fmla="*/ 198947 h 2946347"/>
              <a:gd name="connsiteX5" fmla="*/ 198947 w 6838950"/>
              <a:gd name="connsiteY5" fmla="*/ 0 h 294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8950" h="2946347">
                <a:moveTo>
                  <a:pt x="198947" y="0"/>
                </a:moveTo>
                <a:lnTo>
                  <a:pt x="6838950" y="0"/>
                </a:lnTo>
                <a:lnTo>
                  <a:pt x="6838950" y="2946347"/>
                </a:lnTo>
                <a:lnTo>
                  <a:pt x="0" y="2946347"/>
                </a:lnTo>
                <a:lnTo>
                  <a:pt x="0" y="198947"/>
                </a:lnTo>
                <a:cubicBezTo>
                  <a:pt x="0" y="89072"/>
                  <a:pt x="89072" y="0"/>
                  <a:pt x="19894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lang="fr-CA" sz="1200" dirty="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</a:t>
            </a:r>
            <a:r>
              <a:rPr lang="fr-CA"/>
              <a:t>format Carré</a:t>
            </a:r>
            <a:endParaRPr lang="fr-CA" dirty="0"/>
          </a:p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endParaRPr lang="fr-CA" dirty="0"/>
          </a:p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endParaRPr lang="fr-CA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FA641E49-2113-90B8-355F-34A772045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3491457"/>
            <a:ext cx="6838950" cy="2934742"/>
          </a:xfrm>
          <a:custGeom>
            <a:avLst/>
            <a:gdLst>
              <a:gd name="connsiteX0" fmla="*/ 0 w 6838950"/>
              <a:gd name="connsiteY0" fmla="*/ 0 h 2934742"/>
              <a:gd name="connsiteX1" fmla="*/ 6838950 w 6838950"/>
              <a:gd name="connsiteY1" fmla="*/ 0 h 2934742"/>
              <a:gd name="connsiteX2" fmla="*/ 6838950 w 6838950"/>
              <a:gd name="connsiteY2" fmla="*/ 2934742 h 2934742"/>
              <a:gd name="connsiteX3" fmla="*/ 198947 w 6838950"/>
              <a:gd name="connsiteY3" fmla="*/ 2934742 h 2934742"/>
              <a:gd name="connsiteX4" fmla="*/ 0 w 6838950"/>
              <a:gd name="connsiteY4" fmla="*/ 2735795 h 293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8950" h="2934742">
                <a:moveTo>
                  <a:pt x="0" y="0"/>
                </a:moveTo>
                <a:lnTo>
                  <a:pt x="6838950" y="0"/>
                </a:lnTo>
                <a:lnTo>
                  <a:pt x="6838950" y="2934742"/>
                </a:lnTo>
                <a:lnTo>
                  <a:pt x="198947" y="2934742"/>
                </a:lnTo>
                <a:cubicBezTo>
                  <a:pt x="89072" y="2934742"/>
                  <a:pt x="0" y="2845670"/>
                  <a:pt x="0" y="273579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>
              <a:defRPr lang="fr-CA" sz="1200" dirty="0"/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</a:t>
            </a:r>
            <a:r>
              <a:rPr lang="fr-CA"/>
              <a:t>format Carré</a:t>
            </a:r>
            <a:endParaRPr lang="fr-CA" dirty="0"/>
          </a:p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endParaRPr lang="fr-CA" dirty="0"/>
          </a:p>
          <a:p>
            <a:pPr marR="0" lvl="0" algn="ctr" fontAlgn="auto">
              <a:spcAft>
                <a:spcPts val="0"/>
              </a:spcAft>
              <a:buClrTx/>
              <a:buSzTx/>
              <a:tabLst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37352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photo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8019" y="191118"/>
            <a:ext cx="4460594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8018" y="461935"/>
            <a:ext cx="4460595" cy="874285"/>
          </a:xfrm>
        </p:spPr>
        <p:txBody>
          <a:bodyPr vert="horz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32C7B8BF-EB56-464E-B94F-CBFD23F9E9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8018" y="2058987"/>
            <a:ext cx="4460595" cy="4367211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 rtl="0">
              <a:defRPr>
                <a:solidFill>
                  <a:schemeClr val="tx2"/>
                </a:solidFill>
              </a:defRPr>
            </a:lvl2pPr>
            <a:lvl3pPr rtl="0">
              <a:defRPr>
                <a:solidFill>
                  <a:schemeClr val="tx2"/>
                </a:solidFill>
              </a:defRPr>
            </a:lvl3pPr>
            <a:lvl4pPr rtl="0">
              <a:defRPr>
                <a:solidFill>
                  <a:schemeClr val="tx2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53F4C5C-8EB9-AFF2-BFCB-D20AF8490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433388"/>
            <a:ext cx="6837362" cy="5992811"/>
          </a:xfrm>
          <a:custGeom>
            <a:avLst/>
            <a:gdLst>
              <a:gd name="connsiteX0" fmla="*/ 0 w 6837362"/>
              <a:gd name="connsiteY0" fmla="*/ 0 h 5992811"/>
              <a:gd name="connsiteX1" fmla="*/ 6653772 w 6837362"/>
              <a:gd name="connsiteY1" fmla="*/ 0 h 5992811"/>
              <a:gd name="connsiteX2" fmla="*/ 6680098 w 6837362"/>
              <a:gd name="connsiteY2" fmla="*/ 2654 h 5992811"/>
              <a:gd name="connsiteX3" fmla="*/ 6823316 w 6837362"/>
              <a:gd name="connsiteY3" fmla="*/ 120120 h 5992811"/>
              <a:gd name="connsiteX4" fmla="*/ 6837362 w 6837362"/>
              <a:gd name="connsiteY4" fmla="*/ 189693 h 5992811"/>
              <a:gd name="connsiteX5" fmla="*/ 6837362 w 6837362"/>
              <a:gd name="connsiteY5" fmla="*/ 5801730 h 5992811"/>
              <a:gd name="connsiteX6" fmla="*/ 6823316 w 6837362"/>
              <a:gd name="connsiteY6" fmla="*/ 5871303 h 5992811"/>
              <a:gd name="connsiteX7" fmla="*/ 6640003 w 6837362"/>
              <a:gd name="connsiteY7" fmla="*/ 5992811 h 5992811"/>
              <a:gd name="connsiteX8" fmla="*/ 0 w 6837362"/>
              <a:gd name="connsiteY8" fmla="*/ 5992811 h 599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37362" h="5992811">
                <a:moveTo>
                  <a:pt x="0" y="0"/>
                </a:moveTo>
                <a:lnTo>
                  <a:pt x="6653772" y="0"/>
                </a:lnTo>
                <a:lnTo>
                  <a:pt x="6680098" y="2654"/>
                </a:lnTo>
                <a:cubicBezTo>
                  <a:pt x="6744853" y="15905"/>
                  <a:pt x="6798148" y="60616"/>
                  <a:pt x="6823316" y="120120"/>
                </a:cubicBezTo>
                <a:lnTo>
                  <a:pt x="6837362" y="189693"/>
                </a:lnTo>
                <a:lnTo>
                  <a:pt x="6837362" y="5801730"/>
                </a:lnTo>
                <a:lnTo>
                  <a:pt x="6823316" y="5871303"/>
                </a:lnTo>
                <a:cubicBezTo>
                  <a:pt x="6793114" y="5942708"/>
                  <a:pt x="6722409" y="5992811"/>
                  <a:pt x="6640003" y="5992811"/>
                </a:cubicBezTo>
                <a:lnTo>
                  <a:pt x="0" y="59928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anchor="t">
            <a:noAutofit/>
          </a:bodyPr>
          <a:lstStyle>
            <a:lvl1pPr marL="0" indent="0" algn="ctr">
              <a:buNone/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</a:t>
            </a:r>
            <a:r>
              <a:rPr lang="fr-CA"/>
              <a:t>format Carré</a:t>
            </a:r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BE98B32-8579-38FD-4B43-A734033AE08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2643603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uche droite photo 0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AEF98A29-4A71-4795-807D-EE69813F4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8019" y="189530"/>
            <a:ext cx="4460594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accent3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F0B1C5F-9A9F-4892-9DBE-E39D3E83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8018" y="461935"/>
            <a:ext cx="4460595" cy="896057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C8336389-2FD5-4391-90A9-D38A5351A0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8018" y="2058988"/>
            <a:ext cx="4460595" cy="4367212"/>
          </a:xfrm>
        </p:spPr>
        <p:txBody>
          <a:bodyPr/>
          <a:lstStyle>
            <a:lvl1pPr rtl="0">
              <a:defRPr>
                <a:solidFill>
                  <a:schemeClr val="accent3"/>
                </a:solidFill>
                <a:latin typeface="Atkinson Hyperlegible" pitchFamily="50" charset="0"/>
              </a:defRPr>
            </a:lvl1pPr>
            <a:lvl2pPr rtl="0">
              <a:defRPr>
                <a:solidFill>
                  <a:schemeClr val="tx1"/>
                </a:solidFill>
                <a:latin typeface="Atkinson Hyperlegible" pitchFamily="50" charset="0"/>
              </a:defRPr>
            </a:lvl2pPr>
            <a:lvl3pPr rtl="0">
              <a:defRPr>
                <a:solidFill>
                  <a:schemeClr val="tx1"/>
                </a:solidFill>
                <a:latin typeface="Atkinson Hyperlegible" pitchFamily="50" charset="0"/>
              </a:defRPr>
            </a:lvl3pPr>
            <a:lvl4pPr rtl="0">
              <a:defRPr>
                <a:solidFill>
                  <a:schemeClr val="tx1"/>
                </a:solidFill>
                <a:latin typeface="Atkinson Hyperlegible" pitchFamily="50" charset="0"/>
              </a:defRPr>
            </a:lvl4pPr>
            <a:lvl5pPr rtl="0">
              <a:defRPr>
                <a:solidFill>
                  <a:schemeClr val="tx1"/>
                </a:solidFill>
                <a:latin typeface="Atkinson Hyperlegible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207892F-7BD1-E955-70DA-ECD92B81AA5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Atkinson Hyperlegible" pitchFamily="50" charset="0"/>
              </a:defRPr>
            </a:lvl1pPr>
          </a:lstStyle>
          <a:p>
            <a:r>
              <a:rPr lang="fr-CA"/>
              <a:t>Confidentialité : interne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CA4A204-3A10-8DB4-61A0-4E84558F2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433388"/>
            <a:ext cx="6837362" cy="5992811"/>
          </a:xfrm>
          <a:custGeom>
            <a:avLst/>
            <a:gdLst>
              <a:gd name="connsiteX0" fmla="*/ 0 w 6837362"/>
              <a:gd name="connsiteY0" fmla="*/ 0 h 5992811"/>
              <a:gd name="connsiteX1" fmla="*/ 6653772 w 6837362"/>
              <a:gd name="connsiteY1" fmla="*/ 0 h 5992811"/>
              <a:gd name="connsiteX2" fmla="*/ 6680098 w 6837362"/>
              <a:gd name="connsiteY2" fmla="*/ 2654 h 5992811"/>
              <a:gd name="connsiteX3" fmla="*/ 6823316 w 6837362"/>
              <a:gd name="connsiteY3" fmla="*/ 120120 h 5992811"/>
              <a:gd name="connsiteX4" fmla="*/ 6837362 w 6837362"/>
              <a:gd name="connsiteY4" fmla="*/ 189693 h 5992811"/>
              <a:gd name="connsiteX5" fmla="*/ 6837362 w 6837362"/>
              <a:gd name="connsiteY5" fmla="*/ 5801730 h 5992811"/>
              <a:gd name="connsiteX6" fmla="*/ 6823316 w 6837362"/>
              <a:gd name="connsiteY6" fmla="*/ 5871303 h 5992811"/>
              <a:gd name="connsiteX7" fmla="*/ 6640003 w 6837362"/>
              <a:gd name="connsiteY7" fmla="*/ 5992811 h 5992811"/>
              <a:gd name="connsiteX8" fmla="*/ 0 w 6837362"/>
              <a:gd name="connsiteY8" fmla="*/ 5992811 h 599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37362" h="5992811">
                <a:moveTo>
                  <a:pt x="0" y="0"/>
                </a:moveTo>
                <a:lnTo>
                  <a:pt x="6653772" y="0"/>
                </a:lnTo>
                <a:lnTo>
                  <a:pt x="6680098" y="2654"/>
                </a:lnTo>
                <a:cubicBezTo>
                  <a:pt x="6744853" y="15905"/>
                  <a:pt x="6798148" y="60616"/>
                  <a:pt x="6823316" y="120120"/>
                </a:cubicBezTo>
                <a:lnTo>
                  <a:pt x="6837362" y="189693"/>
                </a:lnTo>
                <a:lnTo>
                  <a:pt x="6837362" y="5801730"/>
                </a:lnTo>
                <a:lnTo>
                  <a:pt x="6823316" y="5871303"/>
                </a:lnTo>
                <a:cubicBezTo>
                  <a:pt x="6793114" y="5942708"/>
                  <a:pt x="6722409" y="5992811"/>
                  <a:pt x="6640003" y="5992811"/>
                </a:cubicBezTo>
                <a:lnTo>
                  <a:pt x="0" y="5992811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txBody>
          <a:bodyPr vert="horz" wrap="square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71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1825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2000" b="0" i="0" u="none" strike="noStrike" kern="1200" cap="none" spc="0" normalizeH="0" baseline="0" noProof="0">
                <a:ln>
                  <a:noFill/>
                </a:ln>
                <a:solidFill>
                  <a:srgbClr val="0F096C"/>
                </a:solidFill>
                <a:effectLst/>
                <a:uLnTx/>
                <a:uFillTx/>
                <a:latin typeface="Atkinson Hyperlegible" pitchFamily="50" charset="0"/>
                <a:ea typeface="+mn-ea"/>
                <a:cs typeface="+mn-cs"/>
              </a:rPr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kumimoji="0" lang="fr-CA" sz="2000" b="0" i="0" u="none" strike="noStrike" kern="1200" cap="none" spc="0" normalizeH="0" baseline="0" noProof="0">
                <a:ln>
                  <a:noFill/>
                </a:ln>
                <a:solidFill>
                  <a:srgbClr val="0F096C"/>
                </a:solidFill>
                <a:effectLst/>
                <a:uLnTx/>
                <a:uFillTx/>
                <a:latin typeface="Atkinson Hyperlegible" pitchFamily="50" charset="0"/>
                <a:ea typeface="+mn-ea"/>
                <a:cs typeface="+mn-cs"/>
              </a:rPr>
            </a:br>
            <a:r>
              <a:rPr kumimoji="0" lang="fr-CA" sz="2000" b="0" i="0" u="none" strike="noStrike" kern="1200" cap="none" spc="0" normalizeH="0" baseline="0" noProof="0">
                <a:ln>
                  <a:noFill/>
                </a:ln>
                <a:solidFill>
                  <a:srgbClr val="0F096C"/>
                </a:solidFill>
                <a:effectLst/>
                <a:uLnTx/>
                <a:uFillTx/>
                <a:latin typeface="Atkinson Hyperlegible" pitchFamily="50" charset="0"/>
                <a:ea typeface="+mn-ea"/>
                <a:cs typeface="+mn-cs"/>
              </a:rPr>
              <a:t>Choisissez le format Carré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CA" sz="2000" b="0" i="0" u="none" strike="noStrike" kern="1200" cap="none" spc="0" normalizeH="0" baseline="0" noProof="0">
              <a:ln>
                <a:noFill/>
              </a:ln>
              <a:solidFill>
                <a:srgbClr val="0F096C"/>
              </a:solidFill>
              <a:effectLst/>
              <a:uLnTx/>
              <a:uFillTx/>
              <a:latin typeface="Atkinson Hyperlegible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CA" sz="2000" b="0" i="0" u="none" strike="noStrike" kern="1200" cap="none" spc="0" normalizeH="0" baseline="0" noProof="0" dirty="0">
              <a:ln>
                <a:noFill/>
              </a:ln>
              <a:solidFill>
                <a:srgbClr val="0F096C"/>
              </a:solidFill>
              <a:effectLst/>
              <a:uLnTx/>
              <a:uFillTx/>
              <a:latin typeface="Atkinson Hyperlegible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246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 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77598896-F5A2-B640-19CD-A61D6DB609C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800" y="189132"/>
            <a:ext cx="11328400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itre 9">
            <a:extLst>
              <a:ext uri="{FF2B5EF4-FFF2-40B4-BE49-F238E27FC236}">
                <a16:creationId xmlns:a16="http://schemas.microsoft.com/office/drawing/2014/main" id="{1725D45F-A0F3-5289-34A9-0A65471B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53799"/>
            <a:ext cx="11328400" cy="49859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547ADDF8-FBFC-6897-1709-40F20772465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1800" y="973195"/>
            <a:ext cx="11328400" cy="251795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7B529AD5-7F90-4E34-9C98-9C6A37CDF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60500" y="2286000"/>
            <a:ext cx="1587500" cy="15875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4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6F2C7E1-B620-44CF-8DDC-11E0F1E4A8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413" y="4030267"/>
            <a:ext cx="3228974" cy="1012585"/>
          </a:xfrm>
        </p:spPr>
        <p:txBody>
          <a:bodyPr wrap="square">
            <a:sp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 algn="ctr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 algn="ctr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0" name="Espace réservé pour une image  11">
            <a:extLst>
              <a:ext uri="{FF2B5EF4-FFF2-40B4-BE49-F238E27FC236}">
                <a16:creationId xmlns:a16="http://schemas.microsoft.com/office/drawing/2014/main" id="{55368905-DF09-4BD0-A091-510C76BC2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08600" y="2286000"/>
            <a:ext cx="1587500" cy="15875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4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6CD32D7F-6D4D-43DE-AC59-1B34D035D9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1513" y="4030267"/>
            <a:ext cx="3228974" cy="1012585"/>
          </a:xfrm>
        </p:spPr>
        <p:txBody>
          <a:bodyPr wrap="square">
            <a:sp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 algn="ctr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 algn="ctr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2" name="Espace réservé pour une image  11">
            <a:extLst>
              <a:ext uri="{FF2B5EF4-FFF2-40B4-BE49-F238E27FC236}">
                <a16:creationId xmlns:a16="http://schemas.microsoft.com/office/drawing/2014/main" id="{25A5E091-F3B7-4C4E-A4D1-8CB72C24A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55113" y="2286000"/>
            <a:ext cx="1587500" cy="15875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4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CC27651C-115E-4243-9D07-D01533F270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28026" y="4030267"/>
            <a:ext cx="3228974" cy="1012585"/>
          </a:xfrm>
        </p:spPr>
        <p:txBody>
          <a:bodyPr wrap="square">
            <a:spAutoFit/>
          </a:bodyPr>
          <a:lstStyle>
            <a:lvl1pPr algn="ctr"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 algn="ctr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 algn="ctr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3604454-D3B7-2E2B-6045-922BAB75490A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9617460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 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4206CD8A-BB50-8F57-FCD9-87C49EB500B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800" y="189132"/>
            <a:ext cx="11328400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53799"/>
            <a:ext cx="11328400" cy="498598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C5D4D5-0EE1-836E-2E19-DA248E86DD5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1800" y="973195"/>
            <a:ext cx="11328400" cy="218666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7B529AD5-7F90-4E34-9C98-9C6A37CDF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800" y="2501900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6F2C7E1-B620-44CF-8DDC-11E0F1E4A8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5386" y="2579719"/>
            <a:ext cx="3848100" cy="1012585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3" name="Espace réservé pour une image  11">
            <a:extLst>
              <a:ext uri="{FF2B5EF4-FFF2-40B4-BE49-F238E27FC236}">
                <a16:creationId xmlns:a16="http://schemas.microsoft.com/office/drawing/2014/main" id="{5A3E0E27-BAFF-41BB-A987-97BCA880A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800" y="4592980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24E30490-6832-49B4-AEF2-DB2CB128F2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25386" y="4655142"/>
            <a:ext cx="3848100" cy="1012585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4" name="Espace réservé pour une image  11">
            <a:extLst>
              <a:ext uri="{FF2B5EF4-FFF2-40B4-BE49-F238E27FC236}">
                <a16:creationId xmlns:a16="http://schemas.microsoft.com/office/drawing/2014/main" id="{7E0D2E11-526F-43B3-B28D-1E66B08BA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7621" y="2501900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90D2B312-0241-43B8-ADBD-CB801E3CF6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81207" y="2579719"/>
            <a:ext cx="3848100" cy="1012585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5" name="Espace réservé pour une image  11">
            <a:extLst>
              <a:ext uri="{FF2B5EF4-FFF2-40B4-BE49-F238E27FC236}">
                <a16:creationId xmlns:a16="http://schemas.microsoft.com/office/drawing/2014/main" id="{77325D35-F33D-4E0D-A2DB-9A17D3CD7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87621" y="4592980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008CED32-DE1F-4240-B321-D0CF8C41D12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81207" y="4655142"/>
            <a:ext cx="3848100" cy="1012585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5D1858-CD99-B7AB-EA42-DE65BB3FDB62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21524029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 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BEE34356-25F4-17C7-C6A6-38A8C2B0040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800" y="189132"/>
            <a:ext cx="11328400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9E7B20-F6B2-8E96-113F-F535C0CF98A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1800" y="973195"/>
            <a:ext cx="11328400" cy="251795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7B529AD5-7F90-4E34-9C98-9C6A37CDF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800" y="1970430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6F2C7E1-B620-44CF-8DDC-11E0F1E4A8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5386" y="2043169"/>
            <a:ext cx="3848100" cy="1012585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3" name="Espace réservé pour une image  11">
            <a:extLst>
              <a:ext uri="{FF2B5EF4-FFF2-40B4-BE49-F238E27FC236}">
                <a16:creationId xmlns:a16="http://schemas.microsoft.com/office/drawing/2014/main" id="{5A3E0E27-BAFF-41BB-A987-97BCA880A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800" y="3518761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24E30490-6832-49B4-AEF2-DB2CB128F2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25386" y="3575843"/>
            <a:ext cx="3848100" cy="1012585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9" name="Espace réservé pour une image  11">
            <a:extLst>
              <a:ext uri="{FF2B5EF4-FFF2-40B4-BE49-F238E27FC236}">
                <a16:creationId xmlns:a16="http://schemas.microsoft.com/office/drawing/2014/main" id="{42E421AC-FB25-4286-A870-E9D016F40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1800" y="5088072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104BA7DB-0DAA-4CBE-87FB-B3DB9647249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25386" y="5145154"/>
            <a:ext cx="3848100" cy="1012585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4" name="Espace réservé pour une image  11">
            <a:extLst>
              <a:ext uri="{FF2B5EF4-FFF2-40B4-BE49-F238E27FC236}">
                <a16:creationId xmlns:a16="http://schemas.microsoft.com/office/drawing/2014/main" id="{7E0D2E11-526F-43B3-B28D-1E66B08BA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7621" y="1970430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90D2B312-0241-43B8-ADBD-CB801E3CF6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81207" y="2043169"/>
            <a:ext cx="3848100" cy="1012585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5" name="Espace réservé pour une image  11">
            <a:extLst>
              <a:ext uri="{FF2B5EF4-FFF2-40B4-BE49-F238E27FC236}">
                <a16:creationId xmlns:a16="http://schemas.microsoft.com/office/drawing/2014/main" id="{77325D35-F33D-4E0D-A2DB-9A17D3CD7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87621" y="3518761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008CED32-DE1F-4240-B321-D0CF8C41D12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81207" y="3575843"/>
            <a:ext cx="3848100" cy="1012585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0" name="Espace réservé pour une image  11">
            <a:extLst>
              <a:ext uri="{FF2B5EF4-FFF2-40B4-BE49-F238E27FC236}">
                <a16:creationId xmlns:a16="http://schemas.microsoft.com/office/drawing/2014/main" id="{AE1530A9-81E3-4049-8568-24625EAFE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187621" y="5088072"/>
            <a:ext cx="1104900" cy="11049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17758203-0393-4600-BAA5-5D1CA801BD9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81207" y="5145154"/>
            <a:ext cx="3848100" cy="1012585"/>
          </a:xfrm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9D17F3-0AE5-128E-CD80-FE58978CCE6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41791090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 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5F237671-5517-9046-0BE8-41624954AE8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31800" y="189132"/>
            <a:ext cx="11328400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553D9B-C4F9-8703-C6D0-1EF38CB3A93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31800" y="973195"/>
            <a:ext cx="11328400" cy="251795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7B529AD5-7F90-4E34-9C98-9C6A37CDF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800" y="1970430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6F2C7E1-B620-44CF-8DDC-11E0F1E4A8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4970" y="1949459"/>
            <a:ext cx="2569029" cy="1012585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4" name="Espace réservé pour une image  11">
            <a:extLst>
              <a:ext uri="{FF2B5EF4-FFF2-40B4-BE49-F238E27FC236}">
                <a16:creationId xmlns:a16="http://schemas.microsoft.com/office/drawing/2014/main" id="{E33A86E1-C07A-49AB-91FF-4639EF79E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79900" y="1970430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id="{4118C289-90A5-44ED-8339-71251A0FB9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43070" y="1949459"/>
            <a:ext cx="2569029" cy="1012585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0" name="Espace réservé pour une image  11">
            <a:extLst>
              <a:ext uri="{FF2B5EF4-FFF2-40B4-BE49-F238E27FC236}">
                <a16:creationId xmlns:a16="http://schemas.microsoft.com/office/drawing/2014/main" id="{645DD858-90FB-4F93-A1B5-809849F78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128001" y="1970430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C4B7D622-CA1E-491E-BA04-E24A3F4E59D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191171" y="1949459"/>
            <a:ext cx="2569029" cy="1012585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3" name="Espace réservé pour une image  11">
            <a:extLst>
              <a:ext uri="{FF2B5EF4-FFF2-40B4-BE49-F238E27FC236}">
                <a16:creationId xmlns:a16="http://schemas.microsoft.com/office/drawing/2014/main" id="{5A3E0E27-BAFF-41BB-A987-97BCA880A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800" y="3518761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24E30490-6832-49B4-AEF2-DB2CB128F2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94970" y="3482133"/>
            <a:ext cx="2569029" cy="1012585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5" name="Espace réservé pour une image  11">
            <a:extLst>
              <a:ext uri="{FF2B5EF4-FFF2-40B4-BE49-F238E27FC236}">
                <a16:creationId xmlns:a16="http://schemas.microsoft.com/office/drawing/2014/main" id="{0B27130B-0527-4099-9B50-0165EB056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79900" y="3518761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33238F51-E7FF-4D4E-8203-85BD920BCE5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43070" y="3482133"/>
            <a:ext cx="2569029" cy="1012585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1" name="Espace réservé pour une image  11">
            <a:extLst>
              <a:ext uri="{FF2B5EF4-FFF2-40B4-BE49-F238E27FC236}">
                <a16:creationId xmlns:a16="http://schemas.microsoft.com/office/drawing/2014/main" id="{17EF52AE-2CE0-484D-80E2-0BC9192F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28001" y="3518761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0DD087EE-BDFA-4B66-9623-55B89BDD38D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91171" y="3482133"/>
            <a:ext cx="2569029" cy="1012585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9" name="Espace réservé pour une image  11">
            <a:extLst>
              <a:ext uri="{FF2B5EF4-FFF2-40B4-BE49-F238E27FC236}">
                <a16:creationId xmlns:a16="http://schemas.microsoft.com/office/drawing/2014/main" id="{42E421AC-FB25-4286-A870-E9D016F40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1800" y="5088072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104BA7DB-0DAA-4CBE-87FB-B3DB9647249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94970" y="5051444"/>
            <a:ext cx="2569029" cy="1012585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7" name="Espace réservé pour une image  11">
            <a:extLst>
              <a:ext uri="{FF2B5EF4-FFF2-40B4-BE49-F238E27FC236}">
                <a16:creationId xmlns:a16="http://schemas.microsoft.com/office/drawing/2014/main" id="{88F9E0AF-4FB5-44D2-B9D3-06ED578DE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279900" y="5088072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2ACB6EE6-B550-436E-9997-54394AEB928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343070" y="5051444"/>
            <a:ext cx="2569029" cy="1012585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3" name="Espace réservé pour une image  11">
            <a:extLst>
              <a:ext uri="{FF2B5EF4-FFF2-40B4-BE49-F238E27FC236}">
                <a16:creationId xmlns:a16="http://schemas.microsoft.com/office/drawing/2014/main" id="{AAB0A01A-1D6D-441D-8F25-7442B4573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128001" y="5088072"/>
            <a:ext cx="903889" cy="903889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34" name="Espace réservé du texte 7">
            <a:extLst>
              <a:ext uri="{FF2B5EF4-FFF2-40B4-BE49-F238E27FC236}">
                <a16:creationId xmlns:a16="http://schemas.microsoft.com/office/drawing/2014/main" id="{F20C9559-AAE0-4F4D-B5AD-E04744CAF00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91171" y="5051444"/>
            <a:ext cx="2569029" cy="1012585"/>
          </a:xfrm>
        </p:spPr>
        <p:txBody>
          <a:bodyPr wrap="square" anchor="ctr">
            <a:sp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600" i="1"/>
            </a:lvl2pPr>
            <a:lvl3pPr marL="0" indent="0">
              <a:lnSpc>
                <a:spcPct val="95000"/>
              </a:lnSpc>
              <a:spcBef>
                <a:spcPts val="600"/>
              </a:spcBef>
              <a:buNone/>
              <a:defRPr sz="16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8E3673-9EEE-C149-8EEE-1D61A176646F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59242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606CB45-9C2D-3AA2-7383-556FA2D01E23}"/>
              </a:ext>
            </a:extLst>
          </p:cNvPr>
          <p:cNvSpPr txBox="1"/>
          <p:nvPr userDrawn="1"/>
        </p:nvSpPr>
        <p:spPr>
          <a:xfrm>
            <a:off x="1867786" y="1906301"/>
            <a:ext cx="8456428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sz="9600" b="1" spc="0" baseline="0" dirty="0">
                <a:solidFill>
                  <a:schemeClr val="accent2"/>
                </a:solidFill>
                <a:latin typeface="Atkinson Hyperlegible" pitchFamily="50" charset="0"/>
              </a:rPr>
              <a:t>SÉPARATEUR </a:t>
            </a:r>
            <a:br>
              <a:rPr lang="en-CA" sz="9600" b="1" spc="0" baseline="0" dirty="0">
                <a:solidFill>
                  <a:schemeClr val="accent2"/>
                </a:solidFill>
                <a:latin typeface="Atkinson Hyperlegible" pitchFamily="50" charset="0"/>
              </a:rPr>
            </a:br>
            <a:r>
              <a:rPr lang="en-CA" sz="9600" b="1" spc="0" baseline="0" dirty="0">
                <a:solidFill>
                  <a:schemeClr val="accent2"/>
                </a:solidFill>
                <a:latin typeface="Atkinson Hyperlegible" pitchFamily="50" charset="0"/>
              </a:rPr>
              <a:t>DE SECTION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37470E-F2D1-D97D-DF94-DE919328E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431800"/>
            <a:ext cx="11328400" cy="59944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tkinson Hyperlegibl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922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text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93D52F75-AD45-487D-88CB-EA3171E5D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426200"/>
          </a:xfrm>
          <a:solidFill>
            <a:schemeClr val="bg2"/>
          </a:solidFill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format Pleine </a:t>
            </a:r>
            <a:r>
              <a:rPr lang="fr-CA"/>
              <a:t>page </a:t>
            </a:r>
            <a:endParaRPr lang="fr-CA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8E13DB8-E21B-474B-9B35-539207A1E3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5400000">
            <a:off x="1860727" y="223837"/>
            <a:ext cx="2263422" cy="5978527"/>
          </a:xfrm>
          <a:prstGeom prst="round2SameRect">
            <a:avLst>
              <a:gd name="adj1" fmla="val 9160"/>
              <a:gd name="adj2" fmla="val 0"/>
            </a:avLst>
          </a:prstGeom>
          <a:solidFill>
            <a:schemeClr val="bg1"/>
          </a:solidFill>
        </p:spPr>
        <p:txBody>
          <a:bodyPr vert="vert270" wrap="square" lIns="324000" tIns="216000" rIns="324000" bIns="432000" anchor="ctr">
            <a:sp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  <a:lvl2pPr marL="0" indent="0">
              <a:buNone/>
              <a:defRPr sz="2000">
                <a:solidFill>
                  <a:schemeClr val="accent2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DF636C7-8194-5BB0-959B-CA7981ADCE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36895878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text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93D52F75-AD45-487D-88CB-EA3171E5D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426200"/>
          </a:xfrm>
          <a:solidFill>
            <a:schemeClr val="bg2"/>
          </a:solidFill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format </a:t>
            </a:r>
            <a:r>
              <a:rPr lang="fr-CA"/>
              <a:t>Pleine page</a:t>
            </a:r>
            <a:endParaRPr lang="fr-CA" dirty="0"/>
          </a:p>
          <a:p>
            <a:endParaRPr lang="fr-CA" dirty="0"/>
          </a:p>
        </p:txBody>
      </p:sp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18740C29-8E00-CE84-7E76-41254D8E5E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5400000">
            <a:off x="8060866" y="223837"/>
            <a:ext cx="2283740" cy="5978527"/>
          </a:xfrm>
          <a:prstGeom prst="round2SameRect">
            <a:avLst>
              <a:gd name="adj1" fmla="val 0"/>
              <a:gd name="adj2" fmla="val 8910"/>
            </a:avLst>
          </a:prstGeom>
          <a:solidFill>
            <a:schemeClr val="bg1"/>
          </a:solidFill>
        </p:spPr>
        <p:txBody>
          <a:bodyPr vert="vert270" wrap="square" lIns="324000" tIns="432000" rIns="324000" bIns="216000" anchor="ctr">
            <a:sp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  <a:lvl2pPr marL="0" indent="0">
              <a:buNone/>
              <a:defRPr sz="2000">
                <a:solidFill>
                  <a:schemeClr val="accent2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536C361-28FC-711B-2217-A6B77FE397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40683911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8DD1C-48B4-4EF0-AA91-0E330EA57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72343"/>
            <a:ext cx="12192000" cy="45538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Atkinson Hyperlegible" pitchFamily="50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613AC1-0DBB-D96B-924D-BA7C11A6F81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800" y="189132"/>
            <a:ext cx="11328400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7751A503-2158-8476-0503-65870452185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1800" y="973195"/>
            <a:ext cx="11328400" cy="251795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  <a:latin typeface="Atkinson Hyperlegible" pitchFamily="50" charset="0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39D7ED-D21D-4EE4-0B8B-7D8325F5F39A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latin typeface="Atkinson Hyperlegible" pitchFamily="50" charset="0"/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32630420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0220E6BD-2F1C-D26D-EC39-841DFDAC3EE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800" y="189132"/>
            <a:ext cx="11328400" cy="251795"/>
          </a:xfrm>
        </p:spPr>
        <p:txBody>
          <a:bodyPr wrap="square" bIns="36000" anchor="b">
            <a:spAutoFit/>
          </a:bodyPr>
          <a:lstStyle>
            <a:lvl1pPr rtl="0">
              <a:spcBef>
                <a:spcPts val="0"/>
              </a:spcBef>
              <a:defRPr sz="1400" b="0" cap="none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A3CF90-D8F3-4489-8AAB-6F4C7DED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1F731B-90CD-6C4E-A363-28707F51FD9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1800" y="973195"/>
            <a:ext cx="11328400" cy="251795"/>
          </a:xfrm>
        </p:spPr>
        <p:txBody>
          <a:bodyPr/>
          <a:lstStyle>
            <a:lvl1pPr rtl="0">
              <a:defRPr b="1">
                <a:solidFill>
                  <a:schemeClr val="accent2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08163B-D0AB-96CF-FB79-455ADCAA3C72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23766756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91505DA-4EBF-F928-EFD1-216AEF7154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28565338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 bleu H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2FB6D2-8723-4DB1-827B-48555F604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9588"/>
          </a:xfrm>
          <a:prstGeom prst="rect">
            <a:avLst/>
          </a:prstGeom>
          <a:solidFill>
            <a:srgbClr val="0F0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dirty="0">
              <a:latin typeface="Atkinson Hyperlegible" pitchFamily="50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47A0F73-9A5C-8E08-8692-FF81AE0F00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tkinson Hyperlegible" pitchFamily="50" charset="0"/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9701886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 spect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3DE053A-9637-429B-9FA6-848FF7AE0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1777" b="26405"/>
          <a:stretch/>
        </p:blipFill>
        <p:spPr>
          <a:xfrm rot="16200000">
            <a:off x="2666206" y="-2666206"/>
            <a:ext cx="6859588" cy="12192000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E3C3CE3-7AF9-861E-EC13-E6388223B3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21854193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spect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0E0CDDB6-46E9-439D-B2A5-25D45117A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25" b="2328"/>
          <a:stretch/>
        </p:blipFill>
        <p:spPr>
          <a:xfrm>
            <a:off x="0" y="0"/>
            <a:ext cx="12192000" cy="6859588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F6762E6-17CC-670C-DE30-C986F368D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Confidentialité : interne</a:t>
            </a:r>
          </a:p>
        </p:txBody>
      </p:sp>
    </p:spTree>
    <p:extLst>
      <p:ext uri="{BB962C8B-B14F-4D97-AF65-F5344CB8AC3E}">
        <p14:creationId xmlns:p14="http://schemas.microsoft.com/office/powerpoint/2010/main" val="19721319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fin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49060B64-D8FF-43AE-934E-101384190E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7999" y="1955899"/>
            <a:ext cx="3630614" cy="2616101"/>
          </a:xfrm>
        </p:spPr>
        <p:txBody>
          <a:bodyPr anchor="b" anchorCtr="0">
            <a:spAutoFit/>
          </a:bodyPr>
          <a:lstStyle>
            <a:lvl1pPr rtl="0">
              <a:defRPr sz="3600">
                <a:solidFill>
                  <a:schemeClr val="bg1"/>
                </a:solidFill>
                <a:latin typeface="Atkinson Hyperlegible" pitchFamily="50" charset="0"/>
              </a:defRPr>
            </a:lvl1pPr>
            <a:lvl2pPr marL="0" indent="0" rtl="0">
              <a:buNone/>
              <a:defRPr sz="1600" i="1">
                <a:solidFill>
                  <a:schemeClr val="bg1"/>
                </a:solidFill>
                <a:latin typeface="Atkinson Hyperlegible" pitchFamily="50" charset="0"/>
              </a:defRPr>
            </a:lvl2pPr>
            <a:lvl3pPr marL="0" indent="0" rtl="0">
              <a:buNone/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" name="Forme libre : forme 2" descr="Logo d'Hydro-Québec">
            <a:extLst>
              <a:ext uri="{FF2B5EF4-FFF2-40B4-BE49-F238E27FC236}">
                <a16:creationId xmlns:a16="http://schemas.microsoft.com/office/drawing/2014/main" id="{ADDFA796-F7BB-09F5-85E8-5AD8025385A0}"/>
              </a:ext>
            </a:extLst>
          </p:cNvPr>
          <p:cNvSpPr/>
          <p:nvPr userDrawn="1"/>
        </p:nvSpPr>
        <p:spPr>
          <a:xfrm>
            <a:off x="405985" y="0"/>
            <a:ext cx="8162213" cy="6417672"/>
          </a:xfrm>
          <a:custGeom>
            <a:avLst/>
            <a:gdLst>
              <a:gd name="connsiteX0" fmla="*/ 2816090 w 8162213"/>
              <a:gd name="connsiteY0" fmla="*/ 637410 h 6417672"/>
              <a:gd name="connsiteX1" fmla="*/ 825824 w 8162213"/>
              <a:gd name="connsiteY1" fmla="*/ 2648903 h 6417672"/>
              <a:gd name="connsiteX2" fmla="*/ 2816090 w 8162213"/>
              <a:gd name="connsiteY2" fmla="*/ 4660396 h 6417672"/>
              <a:gd name="connsiteX3" fmla="*/ 3853592 w 8162213"/>
              <a:gd name="connsiteY3" fmla="*/ 4353365 h 6417672"/>
              <a:gd name="connsiteX4" fmla="*/ 3853508 w 8162213"/>
              <a:gd name="connsiteY4" fmla="*/ 4353281 h 6417672"/>
              <a:gd name="connsiteX5" fmla="*/ 2254927 w 8162213"/>
              <a:gd name="connsiteY5" fmla="*/ 3188755 h 6417672"/>
              <a:gd name="connsiteX6" fmla="*/ 3493579 w 8162213"/>
              <a:gd name="connsiteY6" fmla="*/ 3188755 h 6417672"/>
              <a:gd name="connsiteX7" fmla="*/ 4393444 w 8162213"/>
              <a:gd name="connsiteY7" fmla="*/ 3866328 h 6417672"/>
              <a:gd name="connsiteX8" fmla="*/ 4806356 w 8162213"/>
              <a:gd name="connsiteY8" fmla="*/ 2648903 h 6417672"/>
              <a:gd name="connsiteX9" fmla="*/ 2816090 w 8162213"/>
              <a:gd name="connsiteY9" fmla="*/ 637410 h 6417672"/>
              <a:gd name="connsiteX10" fmla="*/ 1841690 w 8162213"/>
              <a:gd name="connsiteY10" fmla="*/ 0 h 6417672"/>
              <a:gd name="connsiteX11" fmla="*/ 3793979 w 8162213"/>
              <a:gd name="connsiteY11" fmla="*/ 0 h 6417672"/>
              <a:gd name="connsiteX12" fmla="*/ 3912534 w 8162213"/>
              <a:gd name="connsiteY12" fmla="*/ 43359 h 6417672"/>
              <a:gd name="connsiteX13" fmla="*/ 5632011 w 8162213"/>
              <a:gd name="connsiteY13" fmla="*/ 2638206 h 6417672"/>
              <a:gd name="connsiteX14" fmla="*/ 5049706 w 8162213"/>
              <a:gd name="connsiteY14" fmla="*/ 4353281 h 6417672"/>
              <a:gd name="connsiteX15" fmla="*/ 5896672 w 8162213"/>
              <a:gd name="connsiteY15" fmla="*/ 5020241 h 6417672"/>
              <a:gd name="connsiteX16" fmla="*/ 5790791 w 8162213"/>
              <a:gd name="connsiteY16" fmla="*/ 4035721 h 6417672"/>
              <a:gd name="connsiteX17" fmla="*/ 8151600 w 8162213"/>
              <a:gd name="connsiteY17" fmla="*/ 5803695 h 6417672"/>
              <a:gd name="connsiteX18" fmla="*/ 8162213 w 8162213"/>
              <a:gd name="connsiteY18" fmla="*/ 5856594 h 6417672"/>
              <a:gd name="connsiteX19" fmla="*/ 6415382 w 8162213"/>
              <a:gd name="connsiteY19" fmla="*/ 5083753 h 6417672"/>
              <a:gd name="connsiteX20" fmla="*/ 6574161 w 8162213"/>
              <a:gd name="connsiteY20" fmla="*/ 6417672 h 6417672"/>
              <a:gd name="connsiteX21" fmla="*/ 4530995 w 8162213"/>
              <a:gd name="connsiteY21" fmla="*/ 4882666 h 6417672"/>
              <a:gd name="connsiteX22" fmla="*/ 4531081 w 8162213"/>
              <a:gd name="connsiteY22" fmla="*/ 4882604 h 6417672"/>
              <a:gd name="connsiteX23" fmla="*/ 4530913 w 8162213"/>
              <a:gd name="connsiteY23" fmla="*/ 4882604 h 6417672"/>
              <a:gd name="connsiteX24" fmla="*/ 4530995 w 8162213"/>
              <a:gd name="connsiteY24" fmla="*/ 4882666 h 6417672"/>
              <a:gd name="connsiteX25" fmla="*/ 4347089 w 8162213"/>
              <a:gd name="connsiteY25" fmla="*/ 5014011 h 6417672"/>
              <a:gd name="connsiteX26" fmla="*/ 2816006 w 8162213"/>
              <a:gd name="connsiteY26" fmla="*/ 5464909 h 6417672"/>
              <a:gd name="connsiteX27" fmla="*/ 0 w 8162213"/>
              <a:gd name="connsiteY27" fmla="*/ 2648819 h 6417672"/>
              <a:gd name="connsiteX28" fmla="*/ 1719478 w 8162213"/>
              <a:gd name="connsiteY28" fmla="*/ 45017 h 641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162213" h="6417672">
                <a:moveTo>
                  <a:pt x="2816090" y="637410"/>
                </a:moveTo>
                <a:cubicBezTo>
                  <a:pt x="1715076" y="637410"/>
                  <a:pt x="825824" y="1537275"/>
                  <a:pt x="825824" y="2648903"/>
                </a:cubicBezTo>
                <a:cubicBezTo>
                  <a:pt x="825824" y="3760531"/>
                  <a:pt x="1715076" y="4660396"/>
                  <a:pt x="2816090" y="4660396"/>
                </a:cubicBezTo>
                <a:cubicBezTo>
                  <a:pt x="3197246" y="4649782"/>
                  <a:pt x="3557175" y="4543901"/>
                  <a:pt x="3853592" y="4353365"/>
                </a:cubicBezTo>
                <a:lnTo>
                  <a:pt x="3853508" y="4353281"/>
                </a:lnTo>
                <a:cubicBezTo>
                  <a:pt x="3525335" y="4109763"/>
                  <a:pt x="2254927" y="3188755"/>
                  <a:pt x="2254927" y="3188755"/>
                </a:cubicBezTo>
                <a:lnTo>
                  <a:pt x="3493579" y="3188755"/>
                </a:lnTo>
                <a:cubicBezTo>
                  <a:pt x="3567704" y="3241653"/>
                  <a:pt x="4118169" y="3654565"/>
                  <a:pt x="4393444" y="3866328"/>
                </a:cubicBezTo>
                <a:cubicBezTo>
                  <a:pt x="4647492" y="3527541"/>
                  <a:pt x="4806356" y="3104100"/>
                  <a:pt x="4806356" y="2648903"/>
                </a:cubicBezTo>
                <a:cubicBezTo>
                  <a:pt x="4806356" y="1537275"/>
                  <a:pt x="3917104" y="637410"/>
                  <a:pt x="2816090" y="637410"/>
                </a:cubicBezTo>
                <a:close/>
                <a:moveTo>
                  <a:pt x="1841690" y="0"/>
                </a:moveTo>
                <a:lnTo>
                  <a:pt x="3793979" y="0"/>
                </a:lnTo>
                <a:lnTo>
                  <a:pt x="3912534" y="43359"/>
                </a:lnTo>
                <a:cubicBezTo>
                  <a:pt x="4923377" y="470623"/>
                  <a:pt x="5632011" y="1471047"/>
                  <a:pt x="5632011" y="2638206"/>
                </a:cubicBezTo>
                <a:cubicBezTo>
                  <a:pt x="5632011" y="3284023"/>
                  <a:pt x="5420249" y="3876857"/>
                  <a:pt x="5049706" y="4353281"/>
                </a:cubicBezTo>
                <a:cubicBezTo>
                  <a:pt x="5187344" y="4459162"/>
                  <a:pt x="5833076" y="4935586"/>
                  <a:pt x="5896672" y="5020241"/>
                </a:cubicBezTo>
                <a:cubicBezTo>
                  <a:pt x="5875530" y="4787336"/>
                  <a:pt x="5790791" y="4035721"/>
                  <a:pt x="5790791" y="4035721"/>
                </a:cubicBezTo>
                <a:lnTo>
                  <a:pt x="8151600" y="5803695"/>
                </a:lnTo>
                <a:lnTo>
                  <a:pt x="8162213" y="5856594"/>
                </a:lnTo>
                <a:lnTo>
                  <a:pt x="6415382" y="5083753"/>
                </a:lnTo>
                <a:lnTo>
                  <a:pt x="6574161" y="6417672"/>
                </a:lnTo>
                <a:lnTo>
                  <a:pt x="4530995" y="4882666"/>
                </a:lnTo>
                <a:lnTo>
                  <a:pt x="4531081" y="4882604"/>
                </a:lnTo>
                <a:lnTo>
                  <a:pt x="4530913" y="4882604"/>
                </a:lnTo>
                <a:lnTo>
                  <a:pt x="4530995" y="4882666"/>
                </a:lnTo>
                <a:lnTo>
                  <a:pt x="4347089" y="5014011"/>
                </a:lnTo>
                <a:cubicBezTo>
                  <a:pt x="3905621" y="5302778"/>
                  <a:pt x="3381096" y="5464909"/>
                  <a:pt x="2816006" y="5464909"/>
                </a:cubicBezTo>
                <a:cubicBezTo>
                  <a:pt x="1259794" y="5464909"/>
                  <a:pt x="0" y="4205030"/>
                  <a:pt x="0" y="2648819"/>
                </a:cubicBezTo>
                <a:cubicBezTo>
                  <a:pt x="0" y="1481661"/>
                  <a:pt x="708634" y="475267"/>
                  <a:pt x="1719478" y="45017"/>
                </a:cubicBezTo>
                <a:close/>
              </a:path>
            </a:pathLst>
          </a:custGeom>
          <a:gradFill>
            <a:gsLst>
              <a:gs pos="22000">
                <a:srgbClr val="FDCC0F"/>
              </a:gs>
              <a:gs pos="35000">
                <a:srgbClr val="BFCC19"/>
              </a:gs>
              <a:gs pos="55000">
                <a:srgbClr val="2EBF9D"/>
              </a:gs>
              <a:gs pos="10000">
                <a:schemeClr val="accent3"/>
              </a:gs>
              <a:gs pos="92000">
                <a:srgbClr val="0F096C"/>
              </a:gs>
              <a:gs pos="72000">
                <a:srgbClr val="0E75E5"/>
              </a:gs>
              <a:gs pos="85000">
                <a:srgbClr val="1224B8"/>
              </a:gs>
            </a:gsLst>
            <a:lin ang="132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CA">
              <a:latin typeface="Atkinson Hyperlegibl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868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age de fi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go d'Hydro-Québec">
            <a:extLst>
              <a:ext uri="{FF2B5EF4-FFF2-40B4-BE49-F238E27FC236}">
                <a16:creationId xmlns:a16="http://schemas.microsoft.com/office/drawing/2014/main" id="{451D96F3-10D0-4FB0-93F6-EE25B8A25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82" y="2079745"/>
            <a:ext cx="5398019" cy="251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7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éparateur sans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3DE053A-9637-429B-9FA6-848FF7AE0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1777" b="26405"/>
          <a:stretch/>
        </p:blipFill>
        <p:spPr>
          <a:xfrm rot="16200000">
            <a:off x="2666206" y="-2666206"/>
            <a:ext cx="6859588" cy="12192000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6F618E8-4514-4C81-A769-2C25AD68F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2507501"/>
            <a:ext cx="7477125" cy="2284746"/>
          </a:xfrm>
        </p:spPr>
        <p:txBody>
          <a:bodyPr vert="horz" wrap="square" lIns="0" tIns="0" rIns="0" bIns="0" anchor="t">
            <a:noAutofit/>
          </a:bodyPr>
          <a:lstStyle>
            <a:lvl1pPr rtl="0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B0347489-FCCF-4958-86B2-74400E605F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6" y="5525322"/>
            <a:ext cx="7477125" cy="928661"/>
          </a:xfrm>
          <a:noFill/>
        </p:spPr>
        <p:txBody>
          <a:bodyPr wrap="square" lIns="0" tIns="432000" rIns="0" bIns="0" anchor="b">
            <a:spAutoFit/>
          </a:bodyPr>
          <a:lstStyle>
            <a:lvl1pPr marL="0" indent="0" rtl="0">
              <a:lnSpc>
                <a:spcPct val="100000"/>
              </a:lnSpc>
              <a:buNone/>
              <a:defRPr sz="1600" cap="none" spc="18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A"/>
              <a:t>Cliquez pour modifier les styles </a:t>
            </a:r>
            <a:br>
              <a:rPr lang="fr-CA"/>
            </a:br>
            <a:r>
              <a:rPr lang="fr-CA"/>
              <a:t>du texte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5013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éparateur fond ble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B6F618E8-4514-4C81-A769-2C25AD68F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2507501"/>
            <a:ext cx="7477125" cy="2284746"/>
          </a:xfrm>
        </p:spPr>
        <p:txBody>
          <a:bodyPr vert="horz" wrap="square" lIns="0" tIns="0" rIns="0" bIns="0" anchor="t">
            <a:noAutofit/>
          </a:bodyPr>
          <a:lstStyle>
            <a:lvl1pPr rtl="0">
              <a:lnSpc>
                <a:spcPct val="85000"/>
              </a:lnSpc>
              <a:defRPr sz="5400" b="1">
                <a:solidFill>
                  <a:schemeClr val="bg1"/>
                </a:solidFill>
                <a:latin typeface="Atkinson Hyperlegible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B0347489-FCCF-4958-86B2-74400E605F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6" y="5525322"/>
            <a:ext cx="7477125" cy="928661"/>
          </a:xfrm>
          <a:noFill/>
        </p:spPr>
        <p:txBody>
          <a:bodyPr wrap="square" lIns="0" tIns="432000" rIns="0" bIns="0" anchor="b">
            <a:spAutoFit/>
          </a:bodyPr>
          <a:lstStyle>
            <a:lvl1pPr marL="0" indent="0" rtl="0">
              <a:lnSpc>
                <a:spcPct val="100000"/>
              </a:lnSpc>
              <a:buNone/>
              <a:defRPr sz="1600" cap="none" spc="180" baseline="0">
                <a:solidFill>
                  <a:schemeClr val="bg1"/>
                </a:solidFill>
                <a:latin typeface="Atkinson Hyperlegible" pitchFamily="50" charset="0"/>
              </a:defRPr>
            </a:lvl1pPr>
          </a:lstStyle>
          <a:p>
            <a:pPr lvl="0"/>
            <a:r>
              <a:rPr lang="fr-CA"/>
              <a:t>Cliquez pour modifier les styles </a:t>
            </a:r>
            <a:br>
              <a:rPr lang="fr-CA"/>
            </a:br>
            <a:r>
              <a:rPr lang="fr-CA"/>
              <a:t>du texte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3857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numéroté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617F9B9C-6FBF-900C-E7AA-FF389381E4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62514" y="1000001"/>
            <a:ext cx="6066972" cy="4494212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fr-FR" sz="30000" b="1" kern="1200" dirty="0">
                <a:gradFill>
                  <a:gsLst>
                    <a:gs pos="24000">
                      <a:srgbClr val="F7E500"/>
                    </a:gs>
                    <a:gs pos="0">
                      <a:schemeClr val="accent3"/>
                    </a:gs>
                    <a:gs pos="59000">
                      <a:srgbClr val="2EBF9D"/>
                    </a:gs>
                    <a:gs pos="100000">
                      <a:schemeClr val="accent2"/>
                    </a:gs>
                    <a:gs pos="81000">
                      <a:schemeClr val="accent1"/>
                    </a:gs>
                  </a:gsLst>
                  <a:lin ang="2700000" scaled="0"/>
                </a:gradFill>
                <a:latin typeface="Atkinson Hyperlegible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No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634C46A-3CD7-5313-DEAE-EF82CF192E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5507665"/>
            <a:ext cx="11328400" cy="918535"/>
          </a:xfrm>
        </p:spPr>
        <p:txBody>
          <a:bodyPr/>
          <a:lstStyle>
            <a:lvl1pPr algn="ctr">
              <a:defRPr sz="2200" b="1" cap="none" spc="0" baseline="0">
                <a:solidFill>
                  <a:schemeClr val="bg1"/>
                </a:solidFill>
                <a:latin typeface="Atkinson Hyperlegible" pitchFamily="50" charset="0"/>
              </a:defRPr>
            </a:lvl1pPr>
            <a:lvl2pPr marL="0" indent="0" algn="ctr">
              <a:spcBef>
                <a:spcPts val="400"/>
              </a:spcBef>
              <a:buNone/>
              <a:defRPr sz="1600">
                <a:solidFill>
                  <a:schemeClr val="bg1"/>
                </a:solidFill>
                <a:latin typeface="Atkinson Hyperlegible" pitchFamily="50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21925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éparateur avec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B6F618E8-4514-4C81-A769-2C25AD68F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030" y="2507501"/>
            <a:ext cx="7159433" cy="2284746"/>
          </a:xfrm>
        </p:spPr>
        <p:txBody>
          <a:bodyPr vert="horz" wrap="square" lIns="0" tIns="0" rIns="0" bIns="0" anchor="t">
            <a:noAutofit/>
          </a:bodyPr>
          <a:lstStyle>
            <a:lvl1pPr rtl="0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071A3538-0DAA-424A-BC46-DF27DC8ECE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91031" y="5749486"/>
            <a:ext cx="7159432" cy="704497"/>
          </a:xfrm>
          <a:noFill/>
        </p:spPr>
        <p:txBody>
          <a:bodyPr wrap="square" lIns="0" tIns="432000" rIns="0" bIns="0" anchor="b">
            <a:spAutoFit/>
          </a:bodyPr>
          <a:lstStyle>
            <a:lvl1pPr marL="0" indent="0" rtl="0">
              <a:lnSpc>
                <a:spcPct val="100000"/>
              </a:lnSpc>
              <a:buNone/>
              <a:defRPr sz="1600" cap="none" spc="18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pour une image  30">
            <a:extLst>
              <a:ext uri="{FF2B5EF4-FFF2-40B4-BE49-F238E27FC236}">
                <a16:creationId xmlns:a16="http://schemas.microsoft.com/office/drawing/2014/main" id="{746C1346-4A76-4A10-A43C-718C7611C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799" y="431801"/>
            <a:ext cx="1930401" cy="5994400"/>
          </a:xfrm>
          <a:prstGeom prst="roundRect">
            <a:avLst>
              <a:gd name="adj" fmla="val 926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Ajoutez votre photographie ou faites votre choix parmi la sélection disponible dans l’intranet, à l’adresse publiée à la première page de ce gabarit et dans les éléments graphiques utiles. </a:t>
            </a:r>
            <a:br>
              <a:rPr lang="fr-CA" dirty="0"/>
            </a:br>
            <a:r>
              <a:rPr lang="fr-CA" dirty="0"/>
              <a:t>Choisissez le </a:t>
            </a:r>
            <a:r>
              <a:rPr lang="fr-CA"/>
              <a:t>format Étroit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5329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1719CE7-88FA-4EC3-877A-2D0409675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53799"/>
            <a:ext cx="11328400" cy="4985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0BA3C2-FB74-4CE0-8A99-E9C37EDAF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1" y="2058988"/>
            <a:ext cx="11328399" cy="43672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9" name="Espace réservé du numéro de diapositive 2">
            <a:extLst>
              <a:ext uri="{FF2B5EF4-FFF2-40B4-BE49-F238E27FC236}">
                <a16:creationId xmlns:a16="http://schemas.microsoft.com/office/drawing/2014/main" id="{5E5F47D5-9C5D-420B-B58D-EE8ABFA41061}"/>
              </a:ext>
            </a:extLst>
          </p:cNvPr>
          <p:cNvSpPr txBox="1">
            <a:spLocks/>
          </p:cNvSpPr>
          <p:nvPr userDrawn="1"/>
        </p:nvSpPr>
        <p:spPr>
          <a:xfrm>
            <a:off x="431800" y="6528417"/>
            <a:ext cx="2520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fr-FR"/>
            </a:defPPr>
            <a:lvl1pPr marL="0" algn="r" defTabSz="609722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722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444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166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888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610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332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053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775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fld id="{7088BEF1-D3AD-E34F-A3B9-A73E884A7AB2}" type="slidenum">
              <a:rPr lang="fr-CA" sz="800" b="1" smtClean="0">
                <a:solidFill>
                  <a:schemeClr val="tx2"/>
                </a:solidFill>
                <a:latin typeface="Atkinson Hyperlegible" pitchFamily="50" charset="0"/>
              </a:rPr>
              <a:pPr algn="l" rtl="0"/>
              <a:t>‹N°›</a:t>
            </a:fld>
            <a:endParaRPr lang="fr-CA" sz="800" b="1" dirty="0">
              <a:solidFill>
                <a:schemeClr val="tx2"/>
              </a:solidFill>
              <a:latin typeface="Atkinson Hyperlegible" pitchFamily="50" charset="0"/>
            </a:endParaRPr>
          </a:p>
        </p:txBody>
      </p:sp>
      <p:sp>
        <p:nvSpPr>
          <p:cNvPr id="10" name="Espace réservé du pied de page 1">
            <a:extLst>
              <a:ext uri="{FF2B5EF4-FFF2-40B4-BE49-F238E27FC236}">
                <a16:creationId xmlns:a16="http://schemas.microsoft.com/office/drawing/2014/main" id="{456190A8-40E3-4F31-9D5B-EA7C8EC8385A}"/>
              </a:ext>
            </a:extLst>
          </p:cNvPr>
          <p:cNvSpPr txBox="1">
            <a:spLocks/>
          </p:cNvSpPr>
          <p:nvPr userDrawn="1"/>
        </p:nvSpPr>
        <p:spPr>
          <a:xfrm>
            <a:off x="688720" y="6528417"/>
            <a:ext cx="86400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fr-FR"/>
            </a:defPPr>
            <a:lvl1pPr marL="0" algn="l" defTabSz="609722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722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444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166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888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610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332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053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775" algn="l" defTabSz="60972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fr-CA" sz="800" spc="180" dirty="0">
                <a:solidFill>
                  <a:schemeClr val="tx2"/>
                </a:solidFill>
                <a:latin typeface="Atkinson Hyperlegible" pitchFamily="50" charset="0"/>
              </a:rPr>
              <a:t>Hydro-Québec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105A87-382D-3980-B050-81B18BA6E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45400" y="6559473"/>
            <a:ext cx="41148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  <a:latin typeface="Atkinson Hyperlegible" pitchFamily="50" charset="0"/>
              </a:defRPr>
            </a:lvl1pPr>
          </a:lstStyle>
          <a:p>
            <a:r>
              <a:rPr lang="fr-CA"/>
              <a:t>Confidentialité : interne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DBEE93D-02EF-AC65-961B-F3177BE6A04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676063" y="63500"/>
            <a:ext cx="487362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CA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</a:t>
            </a:r>
          </a:p>
        </p:txBody>
      </p:sp>
    </p:spTree>
    <p:extLst>
      <p:ext uri="{BB962C8B-B14F-4D97-AF65-F5344CB8AC3E}">
        <p14:creationId xmlns:p14="http://schemas.microsoft.com/office/powerpoint/2010/main" val="41769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08" r:id="rId2"/>
    <p:sldLayoutId id="2147483807" r:id="rId3"/>
    <p:sldLayoutId id="2147483842" r:id="rId4"/>
    <p:sldLayoutId id="2147483851" r:id="rId5"/>
    <p:sldLayoutId id="2147483809" r:id="rId6"/>
    <p:sldLayoutId id="2147483849" r:id="rId7"/>
    <p:sldLayoutId id="2147483850" r:id="rId8"/>
    <p:sldLayoutId id="2147483810" r:id="rId9"/>
    <p:sldLayoutId id="2147483852" r:id="rId10"/>
    <p:sldLayoutId id="2147483847" r:id="rId11"/>
    <p:sldLayoutId id="2147483848" r:id="rId12"/>
    <p:sldLayoutId id="2147483853" r:id="rId13"/>
    <p:sldLayoutId id="2147483855" r:id="rId14"/>
    <p:sldLayoutId id="2147483856" r:id="rId15"/>
    <p:sldLayoutId id="2147483857" r:id="rId16"/>
    <p:sldLayoutId id="2147483858" r:id="rId17"/>
    <p:sldLayoutId id="2147483823" r:id="rId18"/>
    <p:sldLayoutId id="2147483854" r:id="rId19"/>
    <p:sldLayoutId id="2147483811" r:id="rId20"/>
    <p:sldLayoutId id="2147483813" r:id="rId21"/>
    <p:sldLayoutId id="2147483814" r:id="rId22"/>
    <p:sldLayoutId id="2147483812" r:id="rId23"/>
    <p:sldLayoutId id="2147483815" r:id="rId24"/>
    <p:sldLayoutId id="2147483816" r:id="rId25"/>
    <p:sldLayoutId id="2147483841" r:id="rId26"/>
    <p:sldLayoutId id="2147483817" r:id="rId27"/>
    <p:sldLayoutId id="2147483803" r:id="rId28"/>
    <p:sldLayoutId id="2147483843" r:id="rId29"/>
    <p:sldLayoutId id="2147483844" r:id="rId30"/>
    <p:sldLayoutId id="2147483820" r:id="rId31"/>
    <p:sldLayoutId id="2147483821" r:id="rId32"/>
    <p:sldLayoutId id="2147483822" r:id="rId33"/>
    <p:sldLayoutId id="2147483824" r:id="rId34"/>
    <p:sldLayoutId id="2147483825" r:id="rId35"/>
    <p:sldLayoutId id="2147483859" r:id="rId36"/>
    <p:sldLayoutId id="2147483827" r:id="rId37"/>
    <p:sldLayoutId id="2147483863" r:id="rId38"/>
    <p:sldLayoutId id="2147483836" r:id="rId39"/>
    <p:sldLayoutId id="2147483837" r:id="rId40"/>
    <p:sldLayoutId id="2147483860" r:id="rId41"/>
    <p:sldLayoutId id="2147483861" r:id="rId42"/>
    <p:sldLayoutId id="2147483862" r:id="rId43"/>
    <p:sldLayoutId id="2147483839" r:id="rId44"/>
    <p:sldLayoutId id="2147483840" r:id="rId45"/>
    <p:sldLayoutId id="2147483832" r:id="rId46"/>
    <p:sldLayoutId id="2147483833" r:id="rId47"/>
    <p:sldLayoutId id="2147483834" r:id="rId48"/>
    <p:sldLayoutId id="2147483835" r:id="rId49"/>
    <p:sldLayoutId id="2147483845" r:id="rId50"/>
    <p:sldLayoutId id="2147483846" r:id="rId51"/>
    <p:sldLayoutId id="2147483826" r:id="rId52"/>
    <p:sldLayoutId id="2147483818" r:id="rId53"/>
    <p:sldLayoutId id="2147483786" r:id="rId54"/>
    <p:sldLayoutId id="2147483802" r:id="rId55"/>
    <p:sldLayoutId id="2147483801" r:id="rId56"/>
    <p:sldLayoutId id="2147483805" r:id="rId57"/>
    <p:sldLayoutId id="2147483819" r:id="rId58"/>
    <p:sldLayoutId id="2147483791" r:id="rId5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Atkinson Hyperlegible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1600" b="0" kern="1200">
          <a:solidFill>
            <a:schemeClr val="tx2"/>
          </a:solidFill>
          <a:latin typeface="Atkinson Hyperlegible" pitchFamily="50" charset="0"/>
          <a:ea typeface="+mn-ea"/>
          <a:cs typeface="+mn-cs"/>
        </a:defRPr>
      </a:lvl1pPr>
      <a:lvl2pPr marL="182563" indent="-182563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tkinson Hyperlegible" pitchFamily="50" charset="0"/>
          <a:ea typeface="+mn-ea"/>
          <a:cs typeface="+mn-cs"/>
        </a:defRPr>
      </a:lvl2pPr>
      <a:lvl3pPr marL="357188" indent="-17462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tkinson Hyperlegible" pitchFamily="50" charset="0"/>
          <a:ea typeface="+mn-ea"/>
          <a:cs typeface="+mn-cs"/>
        </a:defRPr>
      </a:lvl3pPr>
      <a:lvl4pPr marL="539750" indent="-182563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tkinson Hyperlegible" pitchFamily="50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Atkinson Hyperlegible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2" pos="1352" userDrawn="1">
          <p15:clr>
            <a:srgbClr val="F26B43"/>
          </p15:clr>
        </p15:guide>
        <p15:guide id="3" pos="1488" userDrawn="1">
          <p15:clr>
            <a:srgbClr val="F26B43"/>
          </p15:clr>
        </p15:guide>
        <p15:guide id="4" pos="2560" userDrawn="1">
          <p15:clr>
            <a:srgbClr val="F26B43"/>
          </p15:clr>
        </p15:guide>
        <p15:guide id="5" pos="2696" userDrawn="1">
          <p15:clr>
            <a:srgbClr val="F26B43"/>
          </p15:clr>
        </p15:guide>
        <p15:guide id="6" pos="3768" userDrawn="1">
          <p15:clr>
            <a:srgbClr val="F26B43"/>
          </p15:clr>
        </p15:guide>
        <p15:guide id="7" pos="3912" userDrawn="1">
          <p15:clr>
            <a:srgbClr val="F26B43"/>
          </p15:clr>
        </p15:guide>
        <p15:guide id="8" pos="4984" userDrawn="1">
          <p15:clr>
            <a:srgbClr val="F26B43"/>
          </p15:clr>
        </p15:guide>
        <p15:guide id="9" pos="5120" userDrawn="1">
          <p15:clr>
            <a:srgbClr val="F26B43"/>
          </p15:clr>
        </p15:guide>
        <p15:guide id="10" pos="6192" userDrawn="1">
          <p15:clr>
            <a:srgbClr val="F26B43"/>
          </p15:clr>
        </p15:guide>
        <p15:guide id="11" pos="6328" userDrawn="1">
          <p15:clr>
            <a:srgbClr val="F26B43"/>
          </p15:clr>
        </p15:guide>
        <p15:guide id="12" pos="7408" userDrawn="1">
          <p15:clr>
            <a:srgbClr val="F26B43"/>
          </p15:clr>
        </p15:guide>
        <p15:guide id="13" orient="horz" pos="272" userDrawn="1">
          <p15:clr>
            <a:srgbClr val="F26B43"/>
          </p15:clr>
        </p15:guide>
        <p15:guide id="18" orient="horz" pos="4048" userDrawn="1">
          <p15:clr>
            <a:srgbClr val="F26B43"/>
          </p15:clr>
        </p15:guide>
        <p15:guide id="20" orient="horz" pos="12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emf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7.emf"/><Relationship Id="rId11" Type="http://schemas.openxmlformats.org/officeDocument/2006/relationships/image" Target="../media/image52.png"/><Relationship Id="rId5" Type="http://schemas.openxmlformats.org/officeDocument/2006/relationships/image" Target="../media/image46.emf"/><Relationship Id="rId10" Type="http://schemas.openxmlformats.org/officeDocument/2006/relationships/image" Target="../media/image51.png"/><Relationship Id="rId4" Type="http://schemas.openxmlformats.org/officeDocument/2006/relationships/image" Target="../media/image45.emf"/><Relationship Id="rId9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AF987B-5DCD-474D-96C5-CD2E2A0E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5" y="4032853"/>
            <a:ext cx="9401178" cy="1421357"/>
          </a:xfrm>
        </p:spPr>
        <p:txBody>
          <a:bodyPr vert="horz"/>
          <a:lstStyle/>
          <a:p>
            <a:r>
              <a:rPr lang="fr-CA" dirty="0"/>
              <a:t>Contamination aux dioxines et furannes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77ABE8-0664-45F8-B6A6-0E49DAC0B1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034" y="3481869"/>
            <a:ext cx="9401176" cy="283154"/>
          </a:xfrm>
        </p:spPr>
        <p:txBody>
          <a:bodyPr/>
          <a:lstStyle/>
          <a:p>
            <a:r>
              <a:rPr lang="fr-CA" dirty="0"/>
              <a:t>De la caractérisation à la réhabilitation</a:t>
            </a:r>
            <a:endParaRPr lang="fr-CA" sz="1600" cap="none" spc="0" dirty="0"/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65E3D27C-7F8C-4758-815F-577C9B22BC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3388" y="5355284"/>
            <a:ext cx="9401175" cy="1086791"/>
          </a:xfrm>
        </p:spPr>
        <p:txBody>
          <a:bodyPr/>
          <a:lstStyle/>
          <a:p>
            <a:r>
              <a:rPr lang="fr-CA" dirty="0"/>
              <a:t>André Gauvreau, Conseiller expertise environnementale d’Hydro-Québec</a:t>
            </a:r>
          </a:p>
          <a:p>
            <a:r>
              <a:rPr lang="fr-CA" dirty="0">
                <a:latin typeface="+mj-lt"/>
              </a:rPr>
              <a:t>13 février 2025</a:t>
            </a: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A8124073-5CBB-1011-B5DE-458A0D39C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/>
        </p:blipFill>
        <p:spPr>
          <a:xfrm>
            <a:off x="427034" y="1"/>
            <a:ext cx="11333166" cy="2895520"/>
          </a:xfrm>
        </p:spPr>
      </p:pic>
      <p:pic>
        <p:nvPicPr>
          <p:cNvPr id="8" name="Image 7" descr="Une image contenant plein air, eau, Ressources d’eau, pont&#10;&#10;Description générée automatiquement">
            <a:extLst>
              <a:ext uri="{FF2B5EF4-FFF2-40B4-BE49-F238E27FC236}">
                <a16:creationId xmlns:a16="http://schemas.microsoft.com/office/drawing/2014/main" id="{3555BEC4-96B2-C290-C915-4FD6AEE06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3" y="1"/>
            <a:ext cx="11332151" cy="289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28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D66CF-B24E-92D7-1D53-F26387088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3BAD8116-BC19-6189-B241-DD73256FD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81" y="442886"/>
            <a:ext cx="11580983" cy="498598"/>
          </a:xfrm>
        </p:spPr>
        <p:txBody>
          <a:bodyPr vert="horz"/>
          <a:lstStyle/>
          <a:p>
            <a:r>
              <a:rPr lang="fr-CA" dirty="0"/>
              <a:t>Critères de qualité des sols et des eaux souterraines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C168660-B0C6-CFD9-7E72-D9583370CD6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645400" y="6559473"/>
            <a:ext cx="4114800" cy="153888"/>
          </a:xfrm>
        </p:spPr>
        <p:txBody>
          <a:bodyPr/>
          <a:lstStyle/>
          <a:p>
            <a:r>
              <a:rPr lang="fr-CA" dirty="0"/>
              <a:t>Confidentialité : publique</a:t>
            </a:r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EB9E99F8-B508-5743-2E75-FAE38E87E2BD}"/>
              </a:ext>
            </a:extLst>
          </p:cNvPr>
          <p:cNvSpPr txBox="1">
            <a:spLocks/>
          </p:cNvSpPr>
          <p:nvPr/>
        </p:nvSpPr>
        <p:spPr>
          <a:xfrm>
            <a:off x="245782" y="1597578"/>
            <a:ext cx="7900910" cy="43672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2pPr>
            <a:lvl3pPr marL="3571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3pPr>
            <a:lvl4pPr marL="539750" indent="-1825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fr-CA" sz="2000" b="1" dirty="0">
                <a:latin typeface="Arial" panose="020B0604020202020204" pitchFamily="34" charset="0"/>
              </a:rPr>
              <a:t>Sols</a:t>
            </a:r>
          </a:p>
          <a:p>
            <a:pPr lvl="2"/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Sommation en FÉT (échelle OTAN, 1988)</a:t>
            </a:r>
          </a:p>
          <a:p>
            <a:pPr lvl="2"/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A = selon la limite de détection du laboratoire </a:t>
            </a:r>
          </a:p>
          <a:p>
            <a:pPr marL="182563" lvl="2" indent="0">
              <a:buNone/>
            </a:pPr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(anthropique)</a:t>
            </a:r>
          </a:p>
          <a:p>
            <a:pPr lvl="2"/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B = 15 </a:t>
            </a:r>
            <a:r>
              <a:rPr lang="fr-CA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/kg</a:t>
            </a:r>
          </a:p>
          <a:p>
            <a:pPr lvl="2"/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C = 750 </a:t>
            </a:r>
            <a:r>
              <a:rPr lang="fr-CA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/kg</a:t>
            </a:r>
          </a:p>
          <a:p>
            <a:pPr lvl="2"/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RESC (critère D) = 5 000 </a:t>
            </a:r>
            <a:r>
              <a:rPr lang="fr-CA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/kg (0,005 mg/kg)</a:t>
            </a:r>
          </a:p>
          <a:p>
            <a:pPr lvl="2"/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comparaison au PCP</a:t>
            </a:r>
          </a:p>
          <a:p>
            <a:pPr lvl="3"/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A = 0,1 mg/kg</a:t>
            </a:r>
          </a:p>
          <a:p>
            <a:pPr lvl="3"/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B = 0,5 mg/kg</a:t>
            </a:r>
          </a:p>
          <a:p>
            <a:pPr lvl="3"/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Critère C = 5 mg/kg</a:t>
            </a:r>
          </a:p>
        </p:txBody>
      </p:sp>
      <p:sp>
        <p:nvSpPr>
          <p:cNvPr id="2" name="Espace réservé du texte 7">
            <a:extLst>
              <a:ext uri="{FF2B5EF4-FFF2-40B4-BE49-F238E27FC236}">
                <a16:creationId xmlns:a16="http://schemas.microsoft.com/office/drawing/2014/main" id="{8AD08446-E9C0-2245-8F58-63C79B1B2665}"/>
              </a:ext>
            </a:extLst>
          </p:cNvPr>
          <p:cNvSpPr txBox="1">
            <a:spLocks/>
          </p:cNvSpPr>
          <p:nvPr/>
        </p:nvSpPr>
        <p:spPr>
          <a:xfrm>
            <a:off x="431800" y="973195"/>
            <a:ext cx="11326813" cy="278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Atkinson Hyperlegible" pitchFamily="50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2pPr>
            <a:lvl3pPr marL="3571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3pPr>
            <a:lvl4pPr marL="539750" indent="-1825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Guide d’intervention  - Protection des sols et réhabilitation des terrains contaminés (MELCCFP, </a:t>
            </a:r>
            <a:r>
              <a:rPr lang="fr-CA" dirty="0">
                <a:latin typeface="+mj-lt"/>
              </a:rPr>
              <a:t>2021</a:t>
            </a:r>
            <a:r>
              <a:rPr lang="fr-CA" dirty="0"/>
              <a:t>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8331604-3E2F-EFDC-DB7C-025004F47F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619"/>
          <a:stretch/>
        </p:blipFill>
        <p:spPr>
          <a:xfrm>
            <a:off x="6242138" y="1283568"/>
            <a:ext cx="6086340" cy="195730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1C3E1E2-60A0-27E9-E0D0-73F3F6AF93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800" t="2539" r="1800" b="-2539"/>
          <a:stretch/>
        </p:blipFill>
        <p:spPr>
          <a:xfrm>
            <a:off x="6292700" y="3332730"/>
            <a:ext cx="5609641" cy="3618719"/>
          </a:xfrm>
          <a:prstGeom prst="rect">
            <a:avLst/>
          </a:prstGeom>
        </p:spPr>
      </p:pic>
      <p:sp>
        <p:nvSpPr>
          <p:cNvPr id="8" name="Flèche : gauche 7">
            <a:extLst>
              <a:ext uri="{FF2B5EF4-FFF2-40B4-BE49-F238E27FC236}">
                <a16:creationId xmlns:a16="http://schemas.microsoft.com/office/drawing/2014/main" id="{5C08DC67-56BA-7548-76EE-5277FB45C32B}"/>
              </a:ext>
            </a:extLst>
          </p:cNvPr>
          <p:cNvSpPr/>
          <p:nvPr/>
        </p:nvSpPr>
        <p:spPr>
          <a:xfrm rot="1507010">
            <a:off x="10355052" y="3200927"/>
            <a:ext cx="343563" cy="171743"/>
          </a:xfrm>
          <a:prstGeom prst="leftArrow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487FFBB-D5E0-B1F7-BF48-7A204E33F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9875" y="5284861"/>
            <a:ext cx="3027485" cy="1351556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CF4A99F-55B6-DCE7-AB39-2170E237B494}"/>
              </a:ext>
            </a:extLst>
          </p:cNvPr>
          <p:cNvCxnSpPr>
            <a:cxnSpLocks/>
          </p:cNvCxnSpPr>
          <p:nvPr/>
        </p:nvCxnSpPr>
        <p:spPr>
          <a:xfrm>
            <a:off x="4665478" y="5860590"/>
            <a:ext cx="63042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EDCA215-32D3-BB5E-C261-541E119426F5}"/>
              </a:ext>
            </a:extLst>
          </p:cNvPr>
          <p:cNvSpPr/>
          <p:nvPr/>
        </p:nvSpPr>
        <p:spPr>
          <a:xfrm>
            <a:off x="11525693" y="52343"/>
            <a:ext cx="666307" cy="300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159304-D5E4-5C20-A5EF-01EB59FF3CD7}"/>
              </a:ext>
            </a:extLst>
          </p:cNvPr>
          <p:cNvSpPr/>
          <p:nvPr/>
        </p:nvSpPr>
        <p:spPr>
          <a:xfrm>
            <a:off x="3535546" y="5142089"/>
            <a:ext cx="1569854" cy="300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1342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5724D-14EE-F074-DF74-4C184CBEA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C9472F87-B429-2450-1296-82590E82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81" y="442886"/>
            <a:ext cx="11580983" cy="498598"/>
          </a:xfrm>
        </p:spPr>
        <p:txBody>
          <a:bodyPr vert="horz"/>
          <a:lstStyle/>
          <a:p>
            <a:r>
              <a:rPr lang="fr-CA" dirty="0"/>
              <a:t>Critères de qualité des sols et des eaux souterraines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7709C7E-1114-E36D-16E6-99996296ADA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645400" y="6559473"/>
            <a:ext cx="4114800" cy="153888"/>
          </a:xfrm>
        </p:spPr>
        <p:txBody>
          <a:bodyPr/>
          <a:lstStyle/>
          <a:p>
            <a:r>
              <a:rPr lang="fr-CA" dirty="0"/>
              <a:t>Confidentialité : publique</a:t>
            </a:r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4D1E3C89-4A35-A860-E0CD-702C6F85F98B}"/>
              </a:ext>
            </a:extLst>
          </p:cNvPr>
          <p:cNvSpPr txBox="1">
            <a:spLocks/>
          </p:cNvSpPr>
          <p:nvPr/>
        </p:nvSpPr>
        <p:spPr>
          <a:xfrm>
            <a:off x="245782" y="1597578"/>
            <a:ext cx="7900910" cy="43672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2pPr>
            <a:lvl3pPr marL="3571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3pPr>
            <a:lvl4pPr marL="539750" indent="-1825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fr-CA" sz="2000" b="1" dirty="0">
                <a:latin typeface="Arial" panose="020B0604020202020204" pitchFamily="34" charset="0"/>
              </a:rPr>
              <a:t>Eaux souterraines</a:t>
            </a:r>
          </a:p>
          <a:p>
            <a:pPr lvl="2"/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Sommation en FÉT (échelle OMS, 2005)</a:t>
            </a:r>
          </a:p>
          <a:p>
            <a:pPr lvl="2"/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 = 1,5 x 10</a:t>
            </a:r>
            <a:r>
              <a:rPr lang="fr-CA" sz="18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µg/L</a:t>
            </a:r>
          </a:p>
          <a:p>
            <a:pPr lvl="2"/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Consommation = 3,1 x 10</a:t>
            </a:r>
            <a:r>
              <a:rPr lang="fr-CA" sz="18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-9</a:t>
            </a:r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µg/L</a:t>
            </a:r>
          </a:p>
          <a:p>
            <a:pPr lvl="2"/>
            <a:endParaRPr lang="fr-CA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comparaison au PCP</a:t>
            </a:r>
          </a:p>
          <a:p>
            <a:pPr lvl="3"/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 = 42 µg/L</a:t>
            </a:r>
          </a:p>
          <a:p>
            <a:pPr lvl="3"/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Consommation = 8,7 µg/L</a:t>
            </a:r>
          </a:p>
        </p:txBody>
      </p:sp>
      <p:sp>
        <p:nvSpPr>
          <p:cNvPr id="2" name="Espace réservé du texte 7">
            <a:extLst>
              <a:ext uri="{FF2B5EF4-FFF2-40B4-BE49-F238E27FC236}">
                <a16:creationId xmlns:a16="http://schemas.microsoft.com/office/drawing/2014/main" id="{602FDD68-5D2B-AB3F-A82E-3790BBE4E78E}"/>
              </a:ext>
            </a:extLst>
          </p:cNvPr>
          <p:cNvSpPr txBox="1">
            <a:spLocks/>
          </p:cNvSpPr>
          <p:nvPr/>
        </p:nvSpPr>
        <p:spPr>
          <a:xfrm>
            <a:off x="431800" y="973195"/>
            <a:ext cx="11326813" cy="278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Atkinson Hyperlegible" pitchFamily="50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2pPr>
            <a:lvl3pPr marL="3571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3pPr>
            <a:lvl4pPr marL="539750" indent="-1825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Guide d’intervention  - Protection des sols et réhabilitation des terrains contaminés (MELCCFP, </a:t>
            </a:r>
            <a:r>
              <a:rPr lang="fr-CA" dirty="0">
                <a:latin typeface="+mj-lt"/>
              </a:rPr>
              <a:t>2021</a:t>
            </a:r>
            <a:r>
              <a:rPr lang="fr-CA" dirty="0"/>
              <a:t>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913D557-A564-DA0E-4E72-D5D330FB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247" y="4910626"/>
            <a:ext cx="3466387" cy="1547494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FC778E3-FF5F-5330-39BB-D909542AECEB}"/>
              </a:ext>
            </a:extLst>
          </p:cNvPr>
          <p:cNvCxnSpPr/>
          <p:nvPr/>
        </p:nvCxnSpPr>
        <p:spPr>
          <a:xfrm>
            <a:off x="4104167" y="5854470"/>
            <a:ext cx="74427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B013121D-E54B-3736-C094-F1BF980FB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268" y="1360967"/>
            <a:ext cx="6932420" cy="5498621"/>
          </a:xfrm>
          <a:prstGeom prst="rect">
            <a:avLst/>
          </a:prstGeom>
        </p:spPr>
      </p:pic>
      <p:sp>
        <p:nvSpPr>
          <p:cNvPr id="8" name="Flèche : gauche 7">
            <a:extLst>
              <a:ext uri="{FF2B5EF4-FFF2-40B4-BE49-F238E27FC236}">
                <a16:creationId xmlns:a16="http://schemas.microsoft.com/office/drawing/2014/main" id="{3A3FF01A-F682-5BD9-4F3F-5A04DB49D7D3}"/>
              </a:ext>
            </a:extLst>
          </p:cNvPr>
          <p:cNvSpPr/>
          <p:nvPr/>
        </p:nvSpPr>
        <p:spPr>
          <a:xfrm rot="1507010">
            <a:off x="9195503" y="2984122"/>
            <a:ext cx="343563" cy="171743"/>
          </a:xfrm>
          <a:prstGeom prst="leftArrow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AEFA5D-DEB9-3B2C-6CB8-BBAEE355FA63}"/>
              </a:ext>
            </a:extLst>
          </p:cNvPr>
          <p:cNvSpPr/>
          <p:nvPr/>
        </p:nvSpPr>
        <p:spPr>
          <a:xfrm>
            <a:off x="11525693" y="52343"/>
            <a:ext cx="666307" cy="300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0DFC04-63B9-98FD-3CE2-59F4FD0D4466}"/>
              </a:ext>
            </a:extLst>
          </p:cNvPr>
          <p:cNvSpPr/>
          <p:nvPr/>
        </p:nvSpPr>
        <p:spPr>
          <a:xfrm>
            <a:off x="2579872" y="4760568"/>
            <a:ext cx="1524295" cy="300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0681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D87C28D-1896-42CC-90D3-3544BF3303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7727" y="2330474"/>
            <a:ext cx="8896394" cy="20313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sz="4400" b="0" dirty="0">
                <a:solidFill>
                  <a:schemeClr val="bg1"/>
                </a:solidFill>
                <a:ea typeface="+mn-ea"/>
                <a:cs typeface="+mn-cs"/>
              </a:rPr>
              <a:t>Voilà pourquoi Hydro-Québec s’est investi à mieux comprendre les PCDD-PCDF!</a:t>
            </a:r>
            <a:endParaRPr kumimoji="0" lang="fr-CA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233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119EF-EDCB-85AB-9D9A-ADF5B55F9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1A197BA-E660-669F-9518-C9BCFF6002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800" y="5529263"/>
            <a:ext cx="11328400" cy="9191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sz="2000" b="0" dirty="0">
                <a:solidFill>
                  <a:schemeClr val="bg1"/>
                </a:solidFill>
              </a:rPr>
              <a:t>Adaptations au protocole de caractérisation environnementale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tkinson Hyperlegible" pitchFamily="50" charset="0"/>
              <a:ea typeface="+mn-ea"/>
              <a:cs typeface="+mn-cs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7DFD43-506D-EF7F-A27A-00BA3AB044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2514" y="1000001"/>
            <a:ext cx="6066972" cy="4494212"/>
          </a:xfrm>
        </p:spPr>
        <p:txBody>
          <a:bodyPr/>
          <a:lstStyle/>
          <a:p>
            <a:r>
              <a:rPr lang="en-CA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44156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1FEA9-320A-99E3-DB64-F2B657433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FE672DEC-3828-1062-ADE5-817A3666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44274"/>
            <a:ext cx="11328400" cy="498598"/>
          </a:xfrm>
        </p:spPr>
        <p:txBody>
          <a:bodyPr vert="horz"/>
          <a:lstStyle/>
          <a:p>
            <a:r>
              <a:rPr lang="fr-CA" dirty="0"/>
              <a:t>Adaptations du protocole aux PCDD-PCDF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2207284-E0EF-61E8-6D86-D7EECEA594A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1800" y="973195"/>
            <a:ext cx="11328400" cy="278662"/>
          </a:xfrm>
        </p:spPr>
        <p:txBody>
          <a:bodyPr/>
          <a:lstStyle/>
          <a:p>
            <a:r>
              <a:rPr lang="fr-CA" dirty="0"/>
              <a:t>Amélioration continue avec l’acquisition des connaissances</a:t>
            </a: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B2A37F38-72BD-3D65-A3C0-94D4F6220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356158" y="3115104"/>
            <a:ext cx="8736951" cy="1969300"/>
            <a:chOff x="1877096" y="3097883"/>
            <a:chExt cx="6678739" cy="1505382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55F1ECE-5A77-5073-39FC-97AFFD7336B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053995" y="3850599"/>
              <a:ext cx="1498039" cy="746760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>
                <a:latin typeface="Atkinson Hyperlegible" pitchFamily="50" charset="0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1EA7A99-9677-BDA7-B7D9-84554E251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6093" y="3112911"/>
              <a:ext cx="1498039" cy="746760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>
                <a:latin typeface="Atkinson Hyperlegible" pitchFamily="50" charset="0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9DFA042-BA64-C40E-8667-568AADCDEDF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472309" y="3850599"/>
              <a:ext cx="1498039" cy="746760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>
                <a:latin typeface="Atkinson Hyperlegible" pitchFamily="50" charset="0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7D7F94E-CF05-E076-F37A-7B7B2CF0E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428" y="3097883"/>
              <a:ext cx="1498039" cy="746760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>
                <a:latin typeface="Atkinson Hyperlegible" pitchFamily="50" charset="0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922936A-1B0F-3BE8-6AA0-1DB6F861A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096" y="3102702"/>
              <a:ext cx="1498039" cy="746760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>
                <a:latin typeface="Atkinson Hyperlegible" pitchFamily="50" charset="0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FAFDB9FD-4AA7-CAA9-B6ED-A4508876F4E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877096" y="3850599"/>
              <a:ext cx="1498039" cy="746760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>
                <a:latin typeface="Atkinson Hyperlegible" pitchFamily="50" charset="0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62204152-8B43-7D6F-88EA-988F49F0AE3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172387" y="3850549"/>
              <a:ext cx="1498039" cy="746760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F9B3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>
                <a:latin typeface="Atkinson Hyperlegible" pitchFamily="50" charset="0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64F7C9AC-BE76-1734-B44C-08B798B65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217" y="3118817"/>
              <a:ext cx="1498039" cy="746760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>
                <a:latin typeface="Atkinson Hyperlegible" pitchFamily="50" charset="0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62C5BA3-BBD7-3D80-8CF0-D583D243A98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765053" y="3856505"/>
              <a:ext cx="1498039" cy="746760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>
                <a:latin typeface="Atkinson Hyperlegible" pitchFamily="50" charset="0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A8AAC4D-92F8-E34B-0EA8-9F6DBAC40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7796" y="3113183"/>
              <a:ext cx="1498039" cy="746760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>
                <a:latin typeface="Atkinson Hyperlegible" pitchFamily="50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0596563-3D02-A487-B347-49C4F030078F}"/>
              </a:ext>
            </a:extLst>
          </p:cNvPr>
          <p:cNvSpPr/>
          <p:nvPr/>
        </p:nvSpPr>
        <p:spPr>
          <a:xfrm>
            <a:off x="1278683" y="2144482"/>
            <a:ext cx="20798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000" dirty="0">
                <a:solidFill>
                  <a:schemeClr val="tx2"/>
                </a:solidFill>
                <a:latin typeface="+mj-lt"/>
              </a:rPr>
              <a:t>2002</a:t>
            </a:r>
            <a:endParaRPr lang="fr-CA" sz="1200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fr-CA" sz="1200" dirty="0">
                <a:solidFill>
                  <a:schemeClr val="tx2"/>
                </a:solidFill>
                <a:latin typeface="+mj-lt"/>
              </a:rPr>
              <a:t>Premières études sur les PCDD-PCDF</a:t>
            </a:r>
            <a:endParaRPr lang="id-ID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DF52C4D-A4CC-F996-B19D-92BF751B45E0}"/>
              </a:ext>
            </a:extLst>
          </p:cNvPr>
          <p:cNvSpPr/>
          <p:nvPr/>
        </p:nvSpPr>
        <p:spPr>
          <a:xfrm>
            <a:off x="2977051" y="5269077"/>
            <a:ext cx="2079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000" dirty="0">
                <a:solidFill>
                  <a:schemeClr val="tx2"/>
                </a:solidFill>
                <a:latin typeface="+mj-lt"/>
              </a:rPr>
              <a:t>2006</a:t>
            </a:r>
            <a:r>
              <a:rPr lang="fr-CA" sz="1200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algn="ctr"/>
            <a:r>
              <a:rPr lang="fr-CA" sz="1200" dirty="0">
                <a:solidFill>
                  <a:schemeClr val="tx2"/>
                </a:solidFill>
                <a:latin typeface="+mj-lt"/>
              </a:rPr>
              <a:t>Plan de gestion des terrains contaminés à Hydro-Québec</a:t>
            </a:r>
            <a:endParaRPr lang="id-ID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4A213B4-7B8B-86D3-F569-B2F816078BA9}"/>
              </a:ext>
            </a:extLst>
          </p:cNvPr>
          <p:cNvSpPr/>
          <p:nvPr/>
        </p:nvSpPr>
        <p:spPr>
          <a:xfrm>
            <a:off x="4679241" y="2144482"/>
            <a:ext cx="2079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000" dirty="0">
                <a:solidFill>
                  <a:schemeClr val="tx2"/>
                </a:solidFill>
                <a:latin typeface="+mj-lt"/>
              </a:rPr>
              <a:t>2007</a:t>
            </a:r>
            <a:r>
              <a:rPr lang="fr-CA" sz="1200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algn="ctr"/>
            <a:r>
              <a:rPr lang="fr-CA" sz="1200" dirty="0">
                <a:solidFill>
                  <a:schemeClr val="tx2"/>
                </a:solidFill>
                <a:latin typeface="+mj-lt"/>
              </a:rPr>
              <a:t>Comités HQ avec MELCCFP-CEAEQ-ancien CEMRS-Universités</a:t>
            </a:r>
            <a:endParaRPr lang="id-ID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581449B-ABE3-5CE4-506E-EED182DE159F}"/>
              </a:ext>
            </a:extLst>
          </p:cNvPr>
          <p:cNvSpPr/>
          <p:nvPr/>
        </p:nvSpPr>
        <p:spPr>
          <a:xfrm>
            <a:off x="6380818" y="5269077"/>
            <a:ext cx="2079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000" dirty="0">
                <a:solidFill>
                  <a:schemeClr val="tx2"/>
                </a:solidFill>
                <a:latin typeface="+mj-lt"/>
              </a:rPr>
              <a:t>2011</a:t>
            </a:r>
            <a:r>
              <a:rPr lang="fr-CA" sz="1200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algn="ctr"/>
            <a:r>
              <a:rPr lang="fr-CA" sz="1200" dirty="0">
                <a:solidFill>
                  <a:schemeClr val="tx2"/>
                </a:solidFill>
                <a:latin typeface="+mj-lt"/>
              </a:rPr>
              <a:t>Premières fiches techniques de recommandations</a:t>
            </a:r>
            <a:endParaRPr lang="id-ID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6FA23D1-F027-2B05-2752-6F9DBFDB0A1F}"/>
              </a:ext>
            </a:extLst>
          </p:cNvPr>
          <p:cNvSpPr/>
          <p:nvPr/>
        </p:nvSpPr>
        <p:spPr>
          <a:xfrm>
            <a:off x="7661331" y="2150063"/>
            <a:ext cx="2893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000" dirty="0">
                <a:solidFill>
                  <a:schemeClr val="tx2"/>
                </a:solidFill>
                <a:latin typeface="+mj-lt"/>
              </a:rPr>
              <a:t>2018-2019</a:t>
            </a:r>
            <a:r>
              <a:rPr lang="fr-CA" sz="1200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algn="ctr"/>
            <a:r>
              <a:rPr lang="fr-CA" sz="1200" dirty="0">
                <a:solidFill>
                  <a:schemeClr val="tx2"/>
                </a:solidFill>
                <a:latin typeface="+mj-lt"/>
              </a:rPr>
              <a:t>Premier partage à l’externe et création d’un Guide des recommandations environnementales</a:t>
            </a:r>
            <a:endParaRPr lang="id-ID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0BE75F-D021-539A-1274-B9E395A8BEFA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7645400" y="6559473"/>
            <a:ext cx="4114800" cy="153888"/>
          </a:xfrm>
        </p:spPr>
        <p:txBody>
          <a:bodyPr/>
          <a:lstStyle/>
          <a:p>
            <a:r>
              <a:rPr lang="fr-CA" dirty="0"/>
              <a:t>Confidentialité : public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C263A1-DE2A-365B-6DB4-F0EF882FC170}"/>
              </a:ext>
            </a:extLst>
          </p:cNvPr>
          <p:cNvSpPr/>
          <p:nvPr/>
        </p:nvSpPr>
        <p:spPr>
          <a:xfrm>
            <a:off x="10102500" y="3623209"/>
            <a:ext cx="207981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000" dirty="0">
                <a:solidFill>
                  <a:schemeClr val="tx2"/>
                </a:solidFill>
                <a:latin typeface="+mj-lt"/>
              </a:rPr>
              <a:t>2024-2025</a:t>
            </a:r>
            <a:endParaRPr lang="fr-CA" sz="1200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fr-CA" sz="1200" dirty="0">
                <a:solidFill>
                  <a:schemeClr val="tx2"/>
                </a:solidFill>
                <a:latin typeface="+mj-lt"/>
              </a:rPr>
              <a:t>Mise à jour du Guide, partage au MELCCFP et à d’autres professionnels (transactions immobilières)</a:t>
            </a:r>
            <a:endParaRPr lang="id-ID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FA15D0-FDB6-F944-A53A-874C3C2C13D6}"/>
              </a:ext>
            </a:extLst>
          </p:cNvPr>
          <p:cNvSpPr/>
          <p:nvPr/>
        </p:nvSpPr>
        <p:spPr>
          <a:xfrm>
            <a:off x="11525693" y="52343"/>
            <a:ext cx="666307" cy="300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9193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71B3FE5A-E855-49BD-A2E5-9A2D6EF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44274"/>
            <a:ext cx="11328400" cy="498598"/>
          </a:xfrm>
        </p:spPr>
        <p:txBody>
          <a:bodyPr vert="horz"/>
          <a:lstStyle/>
          <a:p>
            <a:r>
              <a:rPr lang="fr-CA" dirty="0"/>
              <a:t>Protocole recommandé à nos professionnels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F9C021C-714D-DE1A-F6C7-925297EB7F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973195"/>
            <a:ext cx="11326813" cy="278662"/>
          </a:xfrm>
        </p:spPr>
        <p:txBody>
          <a:bodyPr/>
          <a:lstStyle/>
          <a:p>
            <a:r>
              <a:rPr lang="fr-CA" dirty="0"/>
              <a:t>Pour un résultat représentatif, sans biais par une contamination croisée, un défi de précautions!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92E0F2E-7113-4445-9ED3-BB5AFD5C4F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1401762"/>
            <a:ext cx="5554663" cy="501355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R="0" algn="l"/>
            <a:r>
              <a:rPr lang="fr-CA" sz="1800" b="0" i="0" u="none" strike="noStrike" baseline="0" dirty="0">
                <a:latin typeface="Arial" panose="020B0604020202020204" pitchFamily="34" charset="0"/>
              </a:rPr>
              <a:t>GÉNÉRALITÉS « particulières »</a:t>
            </a:r>
          </a:p>
          <a:p>
            <a:pPr marL="285750" marR="0" indent="-285750" algn="l">
              <a:buFont typeface="Arial" panose="020B0604020202020204" pitchFamily="34" charset="0"/>
              <a:buChar char="•"/>
            </a:pPr>
            <a:r>
              <a:rPr lang="fr-CA" b="0" i="0" u="none" strike="noStrike" baseline="0" dirty="0">
                <a:latin typeface="Arial" panose="020B0604020202020204" pitchFamily="34" charset="0"/>
              </a:rPr>
              <a:t>Contenant fourni par le laboratoire et ouvert sur le site</a:t>
            </a:r>
          </a:p>
          <a:p>
            <a:pPr marL="285750" marR="0" indent="-285750" algn="l">
              <a:buFont typeface="Arial" panose="020B0604020202020204" pitchFamily="34" charset="0"/>
              <a:buChar char="•"/>
            </a:pPr>
            <a:r>
              <a:rPr lang="fr-CA" b="0" i="0" u="none" strike="noStrike" baseline="0" dirty="0">
                <a:latin typeface="Arial" panose="020B0604020202020204" pitchFamily="34" charset="0"/>
              </a:rPr>
              <a:t>Utilisation de l’acier inoxydable ou du Téflon</a:t>
            </a:r>
          </a:p>
          <a:p>
            <a:pPr marL="285750" marR="0" indent="-285750" algn="l">
              <a:buFont typeface="Arial" panose="020B0604020202020204" pitchFamily="34" charset="0"/>
              <a:buChar char="•"/>
            </a:pPr>
            <a:r>
              <a:rPr lang="fr-CA" b="0" i="0" u="none" strike="noStrike" baseline="0" dirty="0">
                <a:latin typeface="Arial" panose="020B0604020202020204" pitchFamily="34" charset="0"/>
              </a:rPr>
              <a:t>Boîte neuve de gants stériles ouverte sur le site</a:t>
            </a:r>
          </a:p>
          <a:p>
            <a:pPr marL="285750" marR="0" indent="-285750" algn="l">
              <a:buFont typeface="Arial" panose="020B0604020202020204" pitchFamily="34" charset="0"/>
              <a:buChar char="•"/>
            </a:pPr>
            <a:r>
              <a:rPr lang="fr-CA" b="0" i="0" u="none" strike="noStrike" baseline="0" dirty="0">
                <a:latin typeface="Arial" panose="020B0604020202020204" pitchFamily="34" charset="0"/>
              </a:rPr>
              <a:t>Lavage obligatoire des outils de prélèvement</a:t>
            </a:r>
          </a:p>
          <a:p>
            <a:pPr marL="285750" marR="0" indent="-285750" algn="l">
              <a:buFont typeface="Arial" panose="020B0604020202020204" pitchFamily="34" charset="0"/>
              <a:buChar char="•"/>
            </a:pPr>
            <a:r>
              <a:rPr lang="fr-CA" b="0" i="0" u="none" strike="noStrike" baseline="0" dirty="0">
                <a:latin typeface="Arial" panose="020B0604020202020204" pitchFamily="34" charset="0"/>
              </a:rPr>
              <a:t>Interdiction de fumer dans l’aire d’échantillonnage</a:t>
            </a:r>
          </a:p>
          <a:p>
            <a:pPr marL="285750" marR="0" indent="-285750" algn="l">
              <a:buFont typeface="Arial" panose="020B0604020202020204" pitchFamily="34" charset="0"/>
              <a:buChar char="•"/>
            </a:pPr>
            <a:r>
              <a:rPr lang="fr-CA" b="0" i="0" u="none" strike="noStrike" baseline="0" dirty="0">
                <a:latin typeface="Arial" panose="020B0604020202020204" pitchFamily="34" charset="0"/>
              </a:rPr>
              <a:t>Éteindre le moteur de l’excavatrice et la foreuse lors de l’échantillonnage, sinon recommandé d’être &gt;10 m en amont du sens du vent</a:t>
            </a:r>
          </a:p>
          <a:p>
            <a:pPr lvl="1"/>
            <a:endParaRPr lang="fr-CA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C865E0-9755-2DC5-AC56-DE775D0D12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645400" y="6559473"/>
            <a:ext cx="4114800" cy="153888"/>
          </a:xfrm>
        </p:spPr>
        <p:txBody>
          <a:bodyPr/>
          <a:lstStyle/>
          <a:p>
            <a:r>
              <a:rPr lang="fr-CA" dirty="0"/>
              <a:t>Confidentialité : public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49B85E5F-7C2A-F7CF-A579-4EF0BB48DFE7}"/>
              </a:ext>
            </a:extLst>
          </p:cNvPr>
          <p:cNvSpPr txBox="1">
            <a:spLocks/>
          </p:cNvSpPr>
          <p:nvPr/>
        </p:nvSpPr>
        <p:spPr>
          <a:xfrm>
            <a:off x="6192728" y="1401761"/>
            <a:ext cx="5554663" cy="51577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2pPr>
            <a:lvl3pPr marL="3571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3pPr>
            <a:lvl4pPr marL="539750" indent="-1825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800" dirty="0">
                <a:latin typeface="Arial" panose="020B0604020202020204" pitchFamily="34" charset="0"/>
              </a:rPr>
              <a:t>CONTRÔLE QUALITÉ ADDITIONNEL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Arial" panose="020B0604020202020204" pitchFamily="34" charset="0"/>
              </a:rPr>
              <a:t>Blanc d’eau de lavage des instruments de prélèvement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Arial" panose="020B0604020202020204" pitchFamily="34" charset="0"/>
              </a:rPr>
              <a:t>Lavage à la haute pression des équipements de creusage avant et entre les stations (ex.: godet, tarière, train de tige, etc.) et analyse de l’eau utilisée (ex.: aqueduc et distillée)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Arial" panose="020B0604020202020204" pitchFamily="34" charset="0"/>
              </a:rPr>
              <a:t>Débuter par le bruit de fond, en dehors du risque environnemental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Arial" panose="020B0604020202020204" pitchFamily="34" charset="0"/>
              </a:rPr>
              <a:t>Homogénéiser les sous-échantillons avec une vaisselle en acier inoxydable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Arial" panose="020B0604020202020204" pitchFamily="34" charset="0"/>
              </a:rPr>
              <a:t>Congeler les échantillons destinés en PCDD-PCDF, en attente des résultats en PCP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Arial" panose="020B0604020202020204" pitchFamily="34" charset="0"/>
              </a:rPr>
              <a:t>Dupliquer l’échantillon potentiellement le plus contaminé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Arial" panose="020B0604020202020204" pitchFamily="34" charset="0"/>
              </a:rPr>
              <a:t>Échantillonner la pluie pour une autorisation ministérielle de traitement des eaux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673F62-3999-AAA2-5AF1-E7457AB52A7F}"/>
              </a:ext>
            </a:extLst>
          </p:cNvPr>
          <p:cNvSpPr/>
          <p:nvPr/>
        </p:nvSpPr>
        <p:spPr>
          <a:xfrm>
            <a:off x="11525693" y="52343"/>
            <a:ext cx="666307" cy="300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1795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71B3FE5A-E855-49BD-A2E5-9A2D6EF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42886"/>
            <a:ext cx="4487863" cy="498598"/>
          </a:xfrm>
        </p:spPr>
        <p:txBody>
          <a:bodyPr vert="horz"/>
          <a:lstStyle/>
          <a:p>
            <a:r>
              <a:rPr lang="fr-CA" dirty="0"/>
              <a:t>Caractérisation des eaux souterraines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92E0F2E-7113-4445-9ED3-BB5AFD5C4F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419261"/>
            <a:ext cx="4813252" cy="5364127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fr-CA" b="1" dirty="0"/>
              <a:t>Aménagement du puits d’observation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A" sz="1400" dirty="0">
                <a:latin typeface="+mj-lt"/>
              </a:rPr>
              <a:t>Si une contamination détectée dans les sols de la zone saturée car trop peu mobile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A" sz="1400" dirty="0">
                <a:latin typeface="+mj-lt"/>
              </a:rPr>
              <a:t>Inutile en acier inoxydable car le PVC n’émet pas de PCDD-PCDF. Ouverture de la crépine la plus petite sur le marché et d’une longueur maximale de 1,5m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A" sz="1400" dirty="0">
                <a:latin typeface="+mj-lt"/>
              </a:rPr>
              <a:t>Purge des boues dans le tubage de forage préalablement à la mise en place du massif filtrant le plus fin : silice arrondie #00 (crépine en acier inoxydable inutile)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A" sz="1400" dirty="0">
                <a:latin typeface="+mj-lt"/>
              </a:rPr>
              <a:t>Puits en amont hydraulique obligatoire pour préciser le bruit de fond</a:t>
            </a:r>
          </a:p>
          <a:p>
            <a:pPr>
              <a:spcBef>
                <a:spcPts val="1000"/>
              </a:spcBef>
            </a:pPr>
            <a:r>
              <a:rPr lang="fr-CA" b="1" dirty="0"/>
              <a:t>Développement et échantillonnage de l’eau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A" sz="1400" dirty="0">
                <a:latin typeface="+mj-lt"/>
              </a:rPr>
              <a:t>Obligation d’obtention d’eau translucide et claire, photos au livrable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A" sz="1400" dirty="0">
                <a:latin typeface="+mj-lt"/>
              </a:rPr>
              <a:t>Tubulure en Teflon pour l’échantillonnage à la micro-purge (&lt;10cm de rabattement) à mi-distance dans la crépine 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A" sz="1400" dirty="0">
                <a:latin typeface="+mj-lt"/>
              </a:rPr>
              <a:t>Ne pas filtrer l’eau souterraine et aucun échantillonnage si trouble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2B090D-92F6-C7D9-9A91-3A09559371D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645400" y="6559473"/>
            <a:ext cx="4114800" cy="153888"/>
          </a:xfrm>
        </p:spPr>
        <p:txBody>
          <a:bodyPr/>
          <a:lstStyle/>
          <a:p>
            <a:r>
              <a:rPr lang="fr-CA" dirty="0"/>
              <a:t>Confidentialité : public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BD7C281-707F-D347-7804-1B229F589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263" y="941484"/>
            <a:ext cx="1839250" cy="1374213"/>
          </a:xfrm>
          <a:prstGeom prst="rect">
            <a:avLst/>
          </a:prstGeom>
        </p:spPr>
      </p:pic>
      <p:pic>
        <p:nvPicPr>
          <p:cNvPr id="27" name="Espace réservé pour une image  26" descr="Une image contenant boisson gazeuse, laitier, bouteille, conteneur&#10;&#10;Description générée automatiquement">
            <a:extLst>
              <a:ext uri="{FF2B5EF4-FFF2-40B4-BE49-F238E27FC236}">
                <a16:creationId xmlns:a16="http://schemas.microsoft.com/office/drawing/2014/main" id="{3398421F-58BA-5701-A2C9-588D0930A27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" r="6961"/>
          <a:stretch>
            <a:fillRect/>
          </a:stretch>
        </p:blipFill>
        <p:spPr/>
      </p:pic>
      <p:pic>
        <p:nvPicPr>
          <p:cNvPr id="29" name="Espace réservé pour une image  28" descr="Une image contenant laitier, lait, intérieur, Approvisionnement domestique&#10;&#10;Description générée automatiquement">
            <a:extLst>
              <a:ext uri="{FF2B5EF4-FFF2-40B4-BE49-F238E27FC236}">
                <a16:creationId xmlns:a16="http://schemas.microsoft.com/office/drawing/2014/main" id="{D0ABBCCF-C843-C100-437A-17B49FBE42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1" b="13711"/>
          <a:stretch>
            <a:fillRect/>
          </a:stretch>
        </p:blipFill>
        <p:spPr/>
      </p:pic>
      <p:pic>
        <p:nvPicPr>
          <p:cNvPr id="33" name="Espace réservé pour une image  32" descr="Une image contenant eau à boire, nourriture, bouteille, boisson gazeuse&#10;&#10;Description générée automatiquement">
            <a:extLst>
              <a:ext uri="{FF2B5EF4-FFF2-40B4-BE49-F238E27FC236}">
                <a16:creationId xmlns:a16="http://schemas.microsoft.com/office/drawing/2014/main" id="{E0DC80F2-82E0-29C0-4CAA-81B883D8570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2" b="15862"/>
          <a:stretch>
            <a:fillRect/>
          </a:stretch>
        </p:blipFill>
        <p:spPr/>
      </p:pic>
      <p:pic>
        <p:nvPicPr>
          <p:cNvPr id="31" name="Espace réservé pour une image  30" descr="Une image contenant eau à boire, bouteille, plein air, neige&#10;&#10;Description générée automatiquement">
            <a:extLst>
              <a:ext uri="{FF2B5EF4-FFF2-40B4-BE49-F238E27FC236}">
                <a16:creationId xmlns:a16="http://schemas.microsoft.com/office/drawing/2014/main" id="{ACC999C4-1953-B07A-FDDF-BCBB2663863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7" b="14047"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77BAD9-B1BF-9BB9-8235-A3D652E35E3E}"/>
              </a:ext>
            </a:extLst>
          </p:cNvPr>
          <p:cNvSpPr/>
          <p:nvPr/>
        </p:nvSpPr>
        <p:spPr>
          <a:xfrm>
            <a:off x="11525693" y="52343"/>
            <a:ext cx="666307" cy="300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5208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196F5-6694-C312-EC7F-7BD7B9E06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152ABC3-5133-A15A-2E27-679E75BBFA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800" y="5529263"/>
            <a:ext cx="11328400" cy="9191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sz="2000" dirty="0">
                <a:solidFill>
                  <a:schemeClr val="bg1"/>
                </a:solidFill>
              </a:rPr>
              <a:t>Interprétations particulières des résultats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tkinson Hyperlegible" pitchFamily="50" charset="0"/>
              <a:ea typeface="+mn-ea"/>
              <a:cs typeface="+mn-cs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513F49-1ECE-296F-0A0A-3474A0B40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2514" y="1000001"/>
            <a:ext cx="6066972" cy="4494212"/>
          </a:xfrm>
        </p:spPr>
        <p:txBody>
          <a:bodyPr/>
          <a:lstStyle/>
          <a:p>
            <a:r>
              <a:rPr lang="en-CA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72643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s arrondis en haut 1">
            <a:extLst>
              <a:ext uri="{FF2B5EF4-FFF2-40B4-BE49-F238E27FC236}">
                <a16:creationId xmlns:a16="http://schemas.microsoft.com/office/drawing/2014/main" id="{5C71C8FD-22B5-402B-929A-92A413622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743200"/>
            <a:ext cx="12192000" cy="3683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tkinson Hyperlegible" pitchFamily="50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39DE611-AE0C-4AC3-B861-48D605030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CA" dirty="0"/>
              <a:t>Le défi de la représentativité des résultats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BA523CD-47EE-6AEE-C179-7FA3AEEBED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CA" dirty="0"/>
              <a:t>Reconnaître les PCDD-PCDF du PCP</a:t>
            </a:r>
          </a:p>
        </p:txBody>
      </p:sp>
      <p:sp>
        <p:nvSpPr>
          <p:cNvPr id="31" name="Espace réservé du texte 26">
            <a:extLst>
              <a:ext uri="{FF2B5EF4-FFF2-40B4-BE49-F238E27FC236}">
                <a16:creationId xmlns:a16="http://schemas.microsoft.com/office/drawing/2014/main" id="{49339927-F9C3-3A36-AD5A-7D93BE6572C7}"/>
              </a:ext>
            </a:extLst>
          </p:cNvPr>
          <p:cNvSpPr txBox="1">
            <a:spLocks/>
          </p:cNvSpPr>
          <p:nvPr/>
        </p:nvSpPr>
        <p:spPr>
          <a:xfrm>
            <a:off x="1617975" y="2277691"/>
            <a:ext cx="1258888" cy="1258890"/>
          </a:xfrm>
          <a:prstGeom prst="ellipse">
            <a:avLst/>
          </a:prstGeom>
          <a:solidFill>
            <a:schemeClr val="bg1"/>
          </a:solidFill>
          <a:ln w="101600" cap="flat" cmpd="sng" algn="ctr">
            <a:gradFill>
              <a:gsLst>
                <a:gs pos="0">
                  <a:schemeClr val="accent3"/>
                </a:gs>
                <a:gs pos="78000">
                  <a:schemeClr val="accent2"/>
                </a:gs>
                <a:gs pos="54000">
                  <a:schemeClr val="accent1"/>
                </a:gs>
                <a:gs pos="33000">
                  <a:srgbClr val="2EBF9D"/>
                </a:gs>
                <a:gs pos="14000">
                  <a:srgbClr val="F7E500"/>
                </a:gs>
                <a:gs pos="100000">
                  <a:schemeClr val="accent6"/>
                </a:gs>
              </a:gsLst>
              <a:lin ang="16200000" scaled="0"/>
            </a:gra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fr-FR" sz="6600" b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fr-FR" sz="1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571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fr-FR" sz="24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39750" indent="-1825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fr-FR" sz="24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CA" sz="24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latin typeface="Atkinson Hyperlegible" pitchFamily="50" charset="0"/>
              </a:rPr>
              <a:t>1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285F1DC-2CA3-82D0-5710-FAC04298F86F}"/>
              </a:ext>
            </a:extLst>
          </p:cNvPr>
          <p:cNvSpPr txBox="1">
            <a:spLocks/>
          </p:cNvSpPr>
          <p:nvPr/>
        </p:nvSpPr>
        <p:spPr>
          <a:xfrm>
            <a:off x="145772" y="3679065"/>
            <a:ext cx="4203294" cy="2470124"/>
          </a:xfrm>
          <a:prstGeom prst="rect">
            <a:avLst/>
          </a:prstGeom>
        </p:spPr>
        <p:txBody>
          <a:bodyPr vert="horz" lIns="180000" tIns="0" rIns="18000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667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i="1" dirty="0">
                <a:latin typeface="Atkinson Hyperlegible" pitchFamily="50" charset="0"/>
              </a:rPr>
              <a:t>Est-ce que les PCDD-PCDF détectées sont associées au PCP?</a:t>
            </a:r>
          </a:p>
          <a:p>
            <a:pPr marL="342900" lvl="1" indent="-342900" algn="l">
              <a:buFont typeface="+mj-lt"/>
              <a:buAutoNum type="arabicPeriod"/>
            </a:pPr>
            <a:r>
              <a:rPr lang="fr-CA" sz="1400" i="1" dirty="0">
                <a:latin typeface="+mj-lt"/>
              </a:rPr>
              <a:t>Trop commun de détecter des PCDD-PCDF sans PCP qui s’est dégradé dans les sols!</a:t>
            </a:r>
          </a:p>
          <a:p>
            <a:pPr marL="342900" lvl="1" indent="-342900" algn="l">
              <a:buFont typeface="+mj-lt"/>
              <a:buAutoNum type="arabicPeriod"/>
            </a:pPr>
            <a:r>
              <a:rPr lang="fr-CA" sz="1400" i="1" dirty="0">
                <a:latin typeface="+mj-lt"/>
              </a:rPr>
              <a:t>Trop commun de détecter des PCDD-PCDF dans l’eau souterraine, en amont de la source!</a:t>
            </a:r>
          </a:p>
          <a:p>
            <a:pPr marL="342900" lvl="1" indent="-342900" algn="l">
              <a:buFont typeface="+mj-lt"/>
              <a:buAutoNum type="arabicPeriod"/>
            </a:pPr>
            <a:r>
              <a:rPr lang="fr-CA" sz="1400" i="1" dirty="0">
                <a:latin typeface="+mj-lt"/>
              </a:rPr>
              <a:t>Trop complexe de valider le duplicata avec autant de LDR du laboratoire! </a:t>
            </a:r>
          </a:p>
        </p:txBody>
      </p:sp>
      <p:sp>
        <p:nvSpPr>
          <p:cNvPr id="33" name="Espace réservé du texte 27">
            <a:extLst>
              <a:ext uri="{FF2B5EF4-FFF2-40B4-BE49-F238E27FC236}">
                <a16:creationId xmlns:a16="http://schemas.microsoft.com/office/drawing/2014/main" id="{38BEBF05-08C3-4CD9-4456-248A9039DA36}"/>
              </a:ext>
            </a:extLst>
          </p:cNvPr>
          <p:cNvSpPr txBox="1">
            <a:spLocks/>
          </p:cNvSpPr>
          <p:nvPr/>
        </p:nvSpPr>
        <p:spPr>
          <a:xfrm>
            <a:off x="5465763" y="2277691"/>
            <a:ext cx="1258888" cy="1258890"/>
          </a:xfrm>
          <a:prstGeom prst="ellipse">
            <a:avLst/>
          </a:prstGeom>
          <a:solidFill>
            <a:schemeClr val="bg1"/>
          </a:solidFill>
          <a:ln w="101600" cap="flat" cmpd="sng" algn="ctr">
            <a:gradFill>
              <a:gsLst>
                <a:gs pos="0">
                  <a:schemeClr val="accent3"/>
                </a:gs>
                <a:gs pos="78000">
                  <a:schemeClr val="accent2"/>
                </a:gs>
                <a:gs pos="54000">
                  <a:schemeClr val="accent1"/>
                </a:gs>
                <a:gs pos="33000">
                  <a:srgbClr val="2EBF9D"/>
                </a:gs>
                <a:gs pos="14000">
                  <a:srgbClr val="F7E500"/>
                </a:gs>
                <a:gs pos="100000">
                  <a:schemeClr val="accent6"/>
                </a:gs>
              </a:gsLst>
              <a:lin ang="16200000" scaled="0"/>
            </a:gra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fr-FR" sz="6600" b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fr-FR" sz="1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571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fr-FR" sz="24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39750" indent="-1825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fr-FR" sz="24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CA" sz="24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latin typeface="Atkinson Hyperlegible" pitchFamily="50" charset="0"/>
              </a:rPr>
              <a:t>2</a:t>
            </a:r>
          </a:p>
        </p:txBody>
      </p:sp>
      <p:sp>
        <p:nvSpPr>
          <p:cNvPr id="34" name="Espace réservé du texte 17">
            <a:extLst>
              <a:ext uri="{FF2B5EF4-FFF2-40B4-BE49-F238E27FC236}">
                <a16:creationId xmlns:a16="http://schemas.microsoft.com/office/drawing/2014/main" id="{491F80E7-15AC-4F04-E9A1-C602E6265610}"/>
              </a:ext>
            </a:extLst>
          </p:cNvPr>
          <p:cNvSpPr txBox="1">
            <a:spLocks/>
          </p:cNvSpPr>
          <p:nvPr/>
        </p:nvSpPr>
        <p:spPr>
          <a:xfrm>
            <a:off x="4208893" y="3679065"/>
            <a:ext cx="4061639" cy="2603397"/>
          </a:xfrm>
          <a:prstGeom prst="rect">
            <a:avLst/>
          </a:prstGeom>
        </p:spPr>
        <p:txBody>
          <a:bodyPr vert="horz" lIns="180000" tIns="0" rIns="18000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667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i="1" dirty="0">
                <a:latin typeface="Atkinson Hyperlegible" pitchFamily="50" charset="0"/>
              </a:rPr>
              <a:t>Réponses aux questions 1. et 2. par la méthode Falcon (EPA)</a:t>
            </a:r>
          </a:p>
          <a:p>
            <a:pPr marL="342900" lvl="1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CA" sz="1400" i="1" dirty="0" err="1">
                <a:latin typeface="+mj-lt"/>
              </a:rPr>
              <a:t>Fingerprint</a:t>
            </a:r>
            <a:r>
              <a:rPr lang="fr-CA" sz="1400" i="1" dirty="0">
                <a:latin typeface="+mj-lt"/>
              </a:rPr>
              <a:t> </a:t>
            </a:r>
            <a:r>
              <a:rPr lang="fr-CA" sz="1400" i="1" dirty="0" err="1">
                <a:latin typeface="+mj-lt"/>
              </a:rPr>
              <a:t>Analysis</a:t>
            </a:r>
            <a:r>
              <a:rPr lang="fr-CA" sz="1400" i="1" dirty="0">
                <a:latin typeface="+mj-lt"/>
              </a:rPr>
              <a:t> of </a:t>
            </a:r>
            <a:r>
              <a:rPr lang="fr-CA" sz="1400" i="1" dirty="0" err="1">
                <a:latin typeface="+mj-lt"/>
              </a:rPr>
              <a:t>Leachate</a:t>
            </a:r>
            <a:r>
              <a:rPr lang="fr-CA" sz="1400" i="1" dirty="0">
                <a:latin typeface="+mj-lt"/>
              </a:rPr>
              <a:t> </a:t>
            </a:r>
            <a:r>
              <a:rPr lang="fr-CA" sz="1400" i="1" dirty="0" err="1">
                <a:latin typeface="+mj-lt"/>
              </a:rPr>
              <a:t>CONtaminants</a:t>
            </a:r>
            <a:r>
              <a:rPr lang="fr-CA" sz="1400" i="1" dirty="0">
                <a:latin typeface="+mj-lt"/>
              </a:rPr>
              <a:t>.</a:t>
            </a:r>
          </a:p>
          <a:p>
            <a:pPr marL="342900" lvl="1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CA" sz="1400" i="1" dirty="0">
                <a:latin typeface="+mj-lt"/>
              </a:rPr>
              <a:t>Détermination statistique par abondance des congénères sans les FÉT.</a:t>
            </a:r>
          </a:p>
          <a:p>
            <a:pPr marL="342900" lvl="1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CA" sz="1400" i="1" dirty="0">
                <a:latin typeface="+mj-lt"/>
              </a:rPr>
              <a:t>Établir une signature chimique des PCDD-PCDF.</a:t>
            </a:r>
          </a:p>
          <a:p>
            <a:pPr marL="342900" lvl="1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CA" sz="1400" i="1" dirty="0">
                <a:latin typeface="+mj-lt"/>
              </a:rPr>
              <a:t>Interprétation par le coefficient de corrélation &gt;0,9.</a:t>
            </a:r>
          </a:p>
          <a:p>
            <a:pPr marL="342900" lvl="1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CA" sz="1400" i="1" dirty="0">
                <a:latin typeface="+mj-lt"/>
              </a:rPr>
              <a:t>Applicable aux sols, sédiments, MGR et eaux.</a:t>
            </a:r>
          </a:p>
        </p:txBody>
      </p:sp>
      <p:sp>
        <p:nvSpPr>
          <p:cNvPr id="35" name="Espace réservé du texte 28">
            <a:extLst>
              <a:ext uri="{FF2B5EF4-FFF2-40B4-BE49-F238E27FC236}">
                <a16:creationId xmlns:a16="http://schemas.microsoft.com/office/drawing/2014/main" id="{718B57B9-D978-E5A3-4818-514A1D8B8B8B}"/>
              </a:ext>
            </a:extLst>
          </p:cNvPr>
          <p:cNvSpPr txBox="1">
            <a:spLocks/>
          </p:cNvSpPr>
          <p:nvPr/>
        </p:nvSpPr>
        <p:spPr>
          <a:xfrm>
            <a:off x="9315450" y="2277691"/>
            <a:ext cx="1258888" cy="1258890"/>
          </a:xfrm>
          <a:prstGeom prst="ellipse">
            <a:avLst/>
          </a:prstGeom>
          <a:solidFill>
            <a:schemeClr val="bg1"/>
          </a:solidFill>
          <a:ln w="101600" cap="flat" cmpd="sng" algn="ctr">
            <a:gradFill>
              <a:gsLst>
                <a:gs pos="0">
                  <a:schemeClr val="accent3"/>
                </a:gs>
                <a:gs pos="78000">
                  <a:schemeClr val="accent2"/>
                </a:gs>
                <a:gs pos="54000">
                  <a:schemeClr val="accent1"/>
                </a:gs>
                <a:gs pos="33000">
                  <a:srgbClr val="2EBF9D"/>
                </a:gs>
                <a:gs pos="14000">
                  <a:srgbClr val="F7E500"/>
                </a:gs>
                <a:gs pos="100000">
                  <a:schemeClr val="accent6"/>
                </a:gs>
              </a:gsLst>
              <a:lin ang="16200000" scaled="0"/>
            </a:gra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fr-FR" sz="6600" b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fr-FR" sz="1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571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fr-FR" sz="24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539750" indent="-1825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lang="fr-FR" sz="24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CA" sz="24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latin typeface="Atkinson Hyperlegible" pitchFamily="50" charset="0"/>
              </a:rPr>
              <a:t>3</a:t>
            </a:r>
          </a:p>
        </p:txBody>
      </p:sp>
      <p:sp>
        <p:nvSpPr>
          <p:cNvPr id="36" name="Espace réservé du texte 18">
            <a:extLst>
              <a:ext uri="{FF2B5EF4-FFF2-40B4-BE49-F238E27FC236}">
                <a16:creationId xmlns:a16="http://schemas.microsoft.com/office/drawing/2014/main" id="{B4407016-3AFB-1F6A-9C24-765D282CC1E2}"/>
              </a:ext>
            </a:extLst>
          </p:cNvPr>
          <p:cNvSpPr txBox="1">
            <a:spLocks/>
          </p:cNvSpPr>
          <p:nvPr/>
        </p:nvSpPr>
        <p:spPr>
          <a:xfrm>
            <a:off x="7986573" y="3680330"/>
            <a:ext cx="3916641" cy="2603396"/>
          </a:xfrm>
          <a:prstGeom prst="rect">
            <a:avLst/>
          </a:prstGeom>
        </p:spPr>
        <p:txBody>
          <a:bodyPr vert="horz" lIns="180000" tIns="0" rIns="18000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667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latin typeface="Atkinson Hyperlegible" pitchFamily="50" charset="0"/>
              </a:rPr>
              <a:t>Réponse à la question 3. par l’outil de validation Excel</a:t>
            </a:r>
          </a:p>
          <a:p>
            <a:pPr marL="342900" lvl="2" indent="-342900" algn="l">
              <a:buFont typeface="Wingdings" panose="05000000000000000000" pitchFamily="2" charset="2"/>
              <a:buChar char="ü"/>
            </a:pPr>
            <a:r>
              <a:rPr lang="fr-CA" sz="1400" dirty="0">
                <a:latin typeface="+mj-lt"/>
              </a:rPr>
              <a:t>Interface simple crée avec l’aide d’EnviroServices.</a:t>
            </a:r>
          </a:p>
          <a:p>
            <a:pPr marL="342900" lvl="2" indent="-342900" algn="l">
              <a:buFont typeface="Wingdings" panose="05000000000000000000" pitchFamily="2" charset="2"/>
              <a:buChar char="ü"/>
            </a:pPr>
            <a:r>
              <a:rPr lang="fr-CA" sz="1400" dirty="0">
                <a:latin typeface="+mj-lt"/>
              </a:rPr>
              <a:t>Pré-validation avant le choix et l’analyse selon les concentrations initiales.</a:t>
            </a:r>
          </a:p>
          <a:p>
            <a:pPr marL="342900" lvl="2" indent="-342900" algn="l">
              <a:buFont typeface="Wingdings" panose="05000000000000000000" pitchFamily="2" charset="2"/>
              <a:buChar char="ü"/>
            </a:pPr>
            <a:r>
              <a:rPr lang="fr-CA" sz="1400" dirty="0">
                <a:latin typeface="+mj-lt"/>
              </a:rPr>
              <a:t>Comparaison des résultats de l’échantillon maître versus le duplicata.</a:t>
            </a:r>
          </a:p>
          <a:p>
            <a:pPr marL="342900" lvl="2" indent="-342900" algn="l">
              <a:buFont typeface="Wingdings" panose="05000000000000000000" pitchFamily="2" charset="2"/>
              <a:buChar char="ü"/>
            </a:pPr>
            <a:r>
              <a:rPr lang="fr-CA" sz="1400" dirty="0">
                <a:latin typeface="+mj-lt"/>
              </a:rPr>
              <a:t>Résultats et tableaux annexés au livrable du professionnel.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D90468-CFF4-1A3D-E74C-64B5A6D19C1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fr-CA" dirty="0"/>
              <a:t>Confidentialité : public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080771-F435-D138-E007-6595A8124333}"/>
              </a:ext>
            </a:extLst>
          </p:cNvPr>
          <p:cNvSpPr/>
          <p:nvPr/>
        </p:nvSpPr>
        <p:spPr>
          <a:xfrm>
            <a:off x="11525693" y="52343"/>
            <a:ext cx="666307" cy="300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0095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71B3FE5A-E855-49BD-A2E5-9A2D6EF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428516"/>
            <a:ext cx="4031971" cy="498598"/>
          </a:xfrm>
        </p:spPr>
        <p:txBody>
          <a:bodyPr vert="horz"/>
          <a:lstStyle/>
          <a:p>
            <a:r>
              <a:rPr lang="fr-CA" dirty="0"/>
              <a:t>Méthode Falcon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92E0F2E-7113-4445-9ED3-BB5AFD5C4F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1961277"/>
            <a:ext cx="4395380" cy="467239"/>
          </a:xfrm>
        </p:spPr>
        <p:txBody>
          <a:bodyPr/>
          <a:lstStyle/>
          <a:p>
            <a:r>
              <a:rPr lang="fr-CA" dirty="0"/>
              <a:t>Signature chimique des PCDD-PCDF associées au PCP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0FBBA74-A5D3-08B3-29B9-C84B5070F99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CA" dirty="0"/>
              <a:t>Confidentialité : public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EBCF1F9-981A-9CC2-CBA1-7CA98AC6D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750" y="947092"/>
            <a:ext cx="7172250" cy="49654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CD0F08-194C-30BA-7622-AFAC47459B8E}"/>
              </a:ext>
            </a:extLst>
          </p:cNvPr>
          <p:cNvSpPr/>
          <p:nvPr/>
        </p:nvSpPr>
        <p:spPr>
          <a:xfrm>
            <a:off x="7486650" y="1319168"/>
            <a:ext cx="2628901" cy="300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849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8FB535-08DA-4873-85A7-5CC13B7B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403116"/>
            <a:ext cx="3189149" cy="498598"/>
          </a:xfrm>
        </p:spPr>
        <p:txBody>
          <a:bodyPr vert="horz"/>
          <a:lstStyle/>
          <a:p>
            <a:r>
              <a:rPr lang="fr-CA" dirty="0"/>
              <a:t>Plan de la présentation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5264046-34F1-D88A-AA51-4738403C8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  <a:tabLst>
                <a:tab pos="7086600" algn="r"/>
              </a:tabLst>
            </a:pPr>
            <a:r>
              <a:rPr lang="fr-CA" dirty="0"/>
              <a:t>Contexte de contamination des poteaux traités chez Hydro-Québec.</a:t>
            </a:r>
          </a:p>
          <a:p>
            <a:pPr marL="342900" indent="-342900">
              <a:buFont typeface="+mj-lt"/>
              <a:buAutoNum type="arabicPeriod"/>
              <a:tabLst>
                <a:tab pos="7086600" algn="r"/>
              </a:tabLst>
            </a:pPr>
            <a:r>
              <a:rPr lang="fr-CA" dirty="0"/>
              <a:t>Chimie du </a:t>
            </a:r>
            <a:r>
              <a:rPr lang="fr-CA" dirty="0" err="1"/>
              <a:t>pentachlorophénol</a:t>
            </a:r>
            <a:r>
              <a:rPr lang="fr-CA" dirty="0"/>
              <a:t> et des dioxines-furannes.</a:t>
            </a:r>
          </a:p>
          <a:p>
            <a:pPr marL="342900" indent="-342900">
              <a:buFont typeface="+mj-lt"/>
              <a:buAutoNum type="arabicPeriod"/>
              <a:tabLst>
                <a:tab pos="7086600" algn="r"/>
              </a:tabLst>
            </a:pPr>
            <a:r>
              <a:rPr lang="fr-CA" dirty="0"/>
              <a:t>Enjeu de toxicité qui influence les critères de qualité environnementale.</a:t>
            </a:r>
          </a:p>
          <a:p>
            <a:pPr marL="342900" indent="-342900">
              <a:buFont typeface="+mj-lt"/>
              <a:buAutoNum type="arabicPeriod"/>
              <a:tabLst>
                <a:tab pos="7086600" algn="r"/>
              </a:tabLst>
            </a:pPr>
            <a:r>
              <a:rPr lang="fr-CA" dirty="0"/>
              <a:t>Adaptations au protocole de caractérisation environnementale.</a:t>
            </a:r>
          </a:p>
          <a:p>
            <a:pPr marL="342900" indent="-342900">
              <a:buFont typeface="+mj-lt"/>
              <a:buAutoNum type="arabicPeriod"/>
              <a:tabLst>
                <a:tab pos="7086600" algn="r"/>
              </a:tabLst>
            </a:pPr>
            <a:r>
              <a:rPr lang="fr-CA" dirty="0"/>
              <a:t>Interprétations particulières des résultats.</a:t>
            </a:r>
          </a:p>
          <a:p>
            <a:pPr marL="342900" indent="-342900">
              <a:buFont typeface="+mj-lt"/>
              <a:buAutoNum type="arabicPeriod"/>
              <a:tabLst>
                <a:tab pos="7086600" algn="r"/>
              </a:tabLst>
            </a:pPr>
            <a:r>
              <a:rPr lang="fr-CA" dirty="0"/>
              <a:t>Technologies de traitement des sols, des MGR et des eaux évaluées par Hydro-Québec.</a:t>
            </a:r>
          </a:p>
          <a:p>
            <a:pPr marL="342900" indent="-342900">
              <a:buFont typeface="+mj-lt"/>
              <a:buAutoNum type="arabicPeriod"/>
              <a:tabLst>
                <a:tab pos="7086600" algn="r"/>
              </a:tabLst>
            </a:pPr>
            <a:r>
              <a:rPr lang="fr-CA" dirty="0"/>
              <a:t>Recherche et développement.</a:t>
            </a:r>
          </a:p>
          <a:p>
            <a:pPr>
              <a:tabLst>
                <a:tab pos="7086600" algn="r"/>
              </a:tabLst>
            </a:pPr>
            <a:endParaRPr lang="fr-CA" dirty="0"/>
          </a:p>
          <a:p>
            <a:pPr>
              <a:tabLst>
                <a:tab pos="7086600" algn="r"/>
              </a:tabLst>
            </a:pPr>
            <a:endParaRPr lang="fr-CA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B12F78F5-F94E-A4E5-0666-C489C6B0A95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CA" dirty="0"/>
              <a:t>Confidentialité : public</a:t>
            </a:r>
          </a:p>
        </p:txBody>
      </p:sp>
    </p:spTree>
    <p:extLst>
      <p:ext uri="{BB962C8B-B14F-4D97-AF65-F5344CB8AC3E}">
        <p14:creationId xmlns:p14="http://schemas.microsoft.com/office/powerpoint/2010/main" val="611023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71B3FE5A-E855-49BD-A2E5-9A2D6EF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42886"/>
            <a:ext cx="7479761" cy="498598"/>
          </a:xfrm>
        </p:spPr>
        <p:txBody>
          <a:bodyPr vert="horz"/>
          <a:lstStyle/>
          <a:p>
            <a:r>
              <a:rPr lang="fr-CA" dirty="0"/>
              <a:t>Méthode Falcon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1E1C512-4013-A65C-A9F6-564D06B58D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973195"/>
            <a:ext cx="7957288" cy="265885"/>
          </a:xfrm>
        </p:spPr>
        <p:txBody>
          <a:bodyPr/>
          <a:lstStyle/>
          <a:p>
            <a:r>
              <a:rPr lang="fr-CA" dirty="0"/>
              <a:t>Argument scientifique additionnel avec l’absence de corrélation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38CF7FA9-8F92-FD6B-1888-A7A556D37A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645400" y="6559473"/>
            <a:ext cx="4114800" cy="153888"/>
          </a:xfrm>
        </p:spPr>
        <p:txBody>
          <a:bodyPr/>
          <a:lstStyle/>
          <a:p>
            <a:r>
              <a:rPr lang="fr-CA" dirty="0"/>
              <a:t>Confidentialité : public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164F49-92A3-9D84-1612-7A1B0BBA87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9089" y="431402"/>
            <a:ext cx="3369524" cy="5994798"/>
          </a:xfrm>
          <a:prstGeom prst="roundRect">
            <a:avLst>
              <a:gd name="adj" fmla="val 5199"/>
            </a:avLst>
          </a:prstGeom>
          <a:solidFill>
            <a:schemeClr val="tx2"/>
          </a:solidFill>
        </p:spPr>
        <p:txBody>
          <a:bodyPr lIns="180000" tIns="2088000" rIns="180000"/>
          <a:lstStyle>
            <a:lvl1pPr rtl="0">
              <a:defRPr b="1">
                <a:solidFill>
                  <a:schemeClr val="accent3"/>
                </a:solidFill>
              </a:defRPr>
            </a:lvl1pPr>
            <a:lvl2pPr marL="0" indent="0" rtl="0">
              <a:buNone/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CA" dirty="0"/>
              <a:t>Méthode reconnue au MELCCFP et utile mais avec des limites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CA" dirty="0"/>
              <a:t>Il faut un minimum de détection de congénères et donc une contamination importante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CA" dirty="0"/>
              <a:t>Il faut une bonne différence de corrélation pour interpréter une autre source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CA" dirty="0"/>
              <a:t>La signature chimique n’identifie pas d’autres sources que le PCP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93D2894-10D2-2527-0BA7-49879F0CF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54" y="1223738"/>
            <a:ext cx="7223641" cy="52573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1AFEC6-AD0D-56F1-3EB9-C7BC64CD5CD0}"/>
              </a:ext>
            </a:extLst>
          </p:cNvPr>
          <p:cNvSpPr/>
          <p:nvPr/>
        </p:nvSpPr>
        <p:spPr>
          <a:xfrm>
            <a:off x="11525693" y="52343"/>
            <a:ext cx="666307" cy="300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9512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D8B70-510B-BDF4-2C09-5BFEC1DDE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699AB47F-A89E-91FF-F61D-30BAAC8D6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428516"/>
            <a:ext cx="4031971" cy="1452368"/>
          </a:xfrm>
        </p:spPr>
        <p:txBody>
          <a:bodyPr vert="horz"/>
          <a:lstStyle/>
          <a:p>
            <a:r>
              <a:rPr lang="fr-CA" dirty="0"/>
              <a:t>Outil de </a:t>
            </a:r>
            <a:r>
              <a:rPr lang="fr-CA" dirty="0" err="1"/>
              <a:t>duplicabilité</a:t>
            </a:r>
            <a:endParaRPr lang="fr-CA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C586BA2-BD1C-79BC-9F27-4A3B582825E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CA" dirty="0"/>
              <a:t>Confidentialité : public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B7CD366-36AD-0635-837E-8F6DBF71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63" t="8136" r="9813"/>
          <a:stretch/>
        </p:blipFill>
        <p:spPr>
          <a:xfrm>
            <a:off x="5177686" y="97905"/>
            <a:ext cx="3684945" cy="219839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295645B-DC82-7A9A-7081-81CA2D05C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827" y="2296301"/>
            <a:ext cx="3960664" cy="453892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DF86C52-A080-616B-F8E8-C54BDC6059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6519" y="2297095"/>
            <a:ext cx="2162175" cy="234315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EE20FDB-89DF-817B-E2ED-48899E0EC7D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1000"/>
          <a:stretch/>
        </p:blipFill>
        <p:spPr>
          <a:xfrm>
            <a:off x="9376519" y="4719910"/>
            <a:ext cx="2562225" cy="1839563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2EF9F1-C479-8189-CB57-6D064DFD41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A" dirty="0"/>
              <a:t>Outil Excel obligatoire à chaque résultat</a:t>
            </a:r>
          </a:p>
        </p:txBody>
      </p:sp>
    </p:spTree>
    <p:extLst>
      <p:ext uri="{BB962C8B-B14F-4D97-AF65-F5344CB8AC3E}">
        <p14:creationId xmlns:p14="http://schemas.microsoft.com/office/powerpoint/2010/main" val="3630061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A8498-8F15-E434-470D-9900C3CCE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C8C4AC67-B3B1-D45D-839D-316A76A5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42886"/>
            <a:ext cx="7479761" cy="498598"/>
          </a:xfrm>
        </p:spPr>
        <p:txBody>
          <a:bodyPr vert="horz"/>
          <a:lstStyle/>
          <a:p>
            <a:r>
              <a:rPr lang="fr-CA" dirty="0"/>
              <a:t>Diagnostic de reproductibilité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AD97FD9-F4C8-53AD-D783-F7B31D9DFC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973195"/>
            <a:ext cx="7957288" cy="265885"/>
          </a:xfrm>
        </p:spPr>
        <p:txBody>
          <a:bodyPr/>
          <a:lstStyle/>
          <a:p>
            <a:r>
              <a:rPr lang="fr-CA" dirty="0"/>
              <a:t>Adapté aux limites de détection rapportée (LDR)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A20EC82F-3E44-7E8D-FC8F-9A682B6A5B1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645400" y="6559473"/>
            <a:ext cx="4114800" cy="153888"/>
          </a:xfrm>
        </p:spPr>
        <p:txBody>
          <a:bodyPr/>
          <a:lstStyle/>
          <a:p>
            <a:r>
              <a:rPr lang="fr-CA" dirty="0"/>
              <a:t>Confidentialité : public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AC9810-DC9F-2E08-5A82-5D8548B2A9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9089" y="431402"/>
            <a:ext cx="3369524" cy="5994798"/>
          </a:xfrm>
          <a:prstGeom prst="roundRect">
            <a:avLst>
              <a:gd name="adj" fmla="val 5199"/>
            </a:avLst>
          </a:prstGeom>
          <a:solidFill>
            <a:schemeClr val="tx2"/>
          </a:solidFill>
        </p:spPr>
        <p:txBody>
          <a:bodyPr lIns="180000" tIns="2088000" rIns="180000"/>
          <a:lstStyle>
            <a:lvl1pPr rtl="0">
              <a:defRPr b="1">
                <a:solidFill>
                  <a:schemeClr val="accent3"/>
                </a:solidFill>
              </a:defRPr>
            </a:lvl1pPr>
            <a:lvl2pPr marL="0" indent="0" rtl="0">
              <a:buNone/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r>
              <a:rPr lang="fr-CA" dirty="0"/>
              <a:t>Méthode reconnue par les professionnels et au MELCCFP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CA" dirty="0"/>
              <a:t>Tableur conçu pour recevoir les fichiers des laboratoires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CA" dirty="0"/>
              <a:t>Rapport de </a:t>
            </a:r>
            <a:r>
              <a:rPr lang="fr-CA" dirty="0" err="1"/>
              <a:t>duplicabilité</a:t>
            </a:r>
            <a:r>
              <a:rPr lang="fr-CA" dirty="0"/>
              <a:t> des échantillons (si &gt;</a:t>
            </a:r>
            <a:r>
              <a:rPr lang="fr-CA" dirty="0">
                <a:latin typeface="+mj-lt"/>
              </a:rPr>
              <a:t>30%</a:t>
            </a:r>
            <a:r>
              <a:rPr lang="fr-CA" dirty="0"/>
              <a:t>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CA" dirty="0"/>
              <a:t>Rapport de comparaison des résultats par rapport à </a:t>
            </a:r>
            <a:r>
              <a:rPr lang="fr-CA" dirty="0">
                <a:latin typeface="+mj-lt"/>
              </a:rPr>
              <a:t>30%</a:t>
            </a:r>
            <a:r>
              <a:rPr lang="fr-CA" dirty="0"/>
              <a:t> et des LDR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CA" dirty="0"/>
              <a:t>Aide l’interprétation particulière du professionnel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F057866-A2A9-1118-F0E3-E64F5B5B7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5" y="1270791"/>
            <a:ext cx="6070309" cy="243514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3D0C388-50A7-0FFB-921A-1377A1296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958" y="3657635"/>
            <a:ext cx="3953426" cy="3042007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CECA379-65FF-EEA5-D2D0-14DA3A253A31}"/>
              </a:ext>
            </a:extLst>
          </p:cNvPr>
          <p:cNvCxnSpPr>
            <a:cxnSpLocks/>
          </p:cNvCxnSpPr>
          <p:nvPr/>
        </p:nvCxnSpPr>
        <p:spPr>
          <a:xfrm>
            <a:off x="2943225" y="3524250"/>
            <a:ext cx="1704975" cy="1743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5B472F8-6184-8A36-A184-7DAFF80B4610}"/>
              </a:ext>
            </a:extLst>
          </p:cNvPr>
          <p:cNvSpPr/>
          <p:nvPr/>
        </p:nvSpPr>
        <p:spPr>
          <a:xfrm>
            <a:off x="11525693" y="52343"/>
            <a:ext cx="666307" cy="300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857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07345-3367-414A-213B-877888429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C31DB0C-B2B8-B5F7-6320-6B27755459F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645400" y="6559473"/>
            <a:ext cx="4114800" cy="153888"/>
          </a:xfrm>
        </p:spPr>
        <p:txBody>
          <a:bodyPr/>
          <a:lstStyle/>
          <a:p>
            <a:r>
              <a:rPr lang="fr-CA" dirty="0"/>
              <a:t>Confidentialité : public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0514B80-3941-AAB1-2C64-C045AB805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613" y="0"/>
            <a:ext cx="6087112" cy="6844138"/>
          </a:xfrm>
          <a:prstGeom prst="rect">
            <a:avLst/>
          </a:prstGeom>
        </p:spPr>
      </p:pic>
      <p:pic>
        <p:nvPicPr>
          <p:cNvPr id="8" name="Espace réservé pour une image  7" descr="Une image contenant plein air, ciel, arbre, tuyau&#10;&#10;Description générée automatiquement">
            <a:extLst>
              <a:ext uri="{FF2B5EF4-FFF2-40B4-BE49-F238E27FC236}">
                <a16:creationId xmlns:a16="http://schemas.microsoft.com/office/drawing/2014/main" id="{E177E3E7-B072-7EB6-8F32-25815FB52C9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7" r="32327"/>
          <a:stretch>
            <a:fillRect/>
          </a:stretch>
        </p:blipFill>
        <p:spPr/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DE18CA-CA0B-5FBC-3199-AC00738F7553}"/>
              </a:ext>
            </a:extLst>
          </p:cNvPr>
          <p:cNvSpPr/>
          <p:nvPr/>
        </p:nvSpPr>
        <p:spPr>
          <a:xfrm>
            <a:off x="11525693" y="52343"/>
            <a:ext cx="666307" cy="300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6607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71B3FE5A-E855-49BD-A2E5-9A2D6EF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9506" y="251145"/>
            <a:ext cx="8078525" cy="498598"/>
          </a:xfrm>
        </p:spPr>
        <p:txBody>
          <a:bodyPr vert="horz"/>
          <a:lstStyle/>
          <a:p>
            <a:r>
              <a:rPr lang="fr-CA" dirty="0"/>
              <a:t>Modèle conceptuel de contamination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92E0F2E-7113-4445-9ED3-BB5AFD5C4F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9506" y="1040388"/>
            <a:ext cx="3353713" cy="5385812"/>
          </a:xfrm>
        </p:spPr>
        <p:txBody>
          <a:bodyPr/>
          <a:lstStyle/>
          <a:p>
            <a:pPr marL="285750" indent="-28575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fr-CA" dirty="0"/>
              <a:t>Dicté selon les PCDD-PCDF plutôt que le PCP</a:t>
            </a:r>
          </a:p>
          <a:p>
            <a:pPr marL="285750" indent="-28575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fr-CA" dirty="0"/>
              <a:t>Approche géostatistique de centaines de données de terrain</a:t>
            </a:r>
          </a:p>
          <a:p>
            <a:pPr marL="285750" indent="-28575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fr-CA" dirty="0"/>
              <a:t>Peut atteindre 3,35m de rayon de contamination en surface</a:t>
            </a:r>
          </a:p>
          <a:p>
            <a:pPr marL="285750" indent="-28575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fr-CA" dirty="0"/>
              <a:t>Utile à la ségrégation des sols contaminés lors d’excavation dans le rayon de contamination (ex.: plantage d’un autre poteau et excavation à proximité)</a:t>
            </a:r>
          </a:p>
          <a:p>
            <a:pPr marL="285750" indent="-28575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fr-CA" dirty="0"/>
              <a:t>Permet d’estimer les volumes contaminés aux appels d’offres</a:t>
            </a:r>
          </a:p>
          <a:p>
            <a:pPr marL="285750" indent="-28575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fr-CA" dirty="0"/>
              <a:t>Oriente le plan de réhabilitation et les autorisations ministérielles</a:t>
            </a:r>
          </a:p>
          <a:p>
            <a:pPr marL="285750" indent="-28575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fr-CA" dirty="0"/>
              <a:t>À valider sur le terrain car plusieurs facteurs interfèrent (âge, type de sols, drainage, climat, etc.)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5F610CB-980F-3413-7791-D7187BE2F06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645400" y="6559473"/>
            <a:ext cx="4114800" cy="153888"/>
          </a:xfrm>
        </p:spPr>
        <p:txBody>
          <a:bodyPr/>
          <a:lstStyle/>
          <a:p>
            <a:r>
              <a:rPr lang="fr-CA" dirty="0"/>
              <a:t>Confidentialité : public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B13A5DF-8E75-A427-192A-65395AA314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75"/>
          <a:stretch/>
        </p:blipFill>
        <p:spPr>
          <a:xfrm>
            <a:off x="7353218" y="1484688"/>
            <a:ext cx="4838781" cy="4778813"/>
          </a:xfrm>
          <a:prstGeom prst="rect">
            <a:avLst/>
          </a:prstGeom>
        </p:spPr>
      </p:pic>
      <p:pic>
        <p:nvPicPr>
          <p:cNvPr id="13" name="Espace réservé pour une image  12" descr="Une image contenant ciel, plein air, Service public, fourniture d’électricité&#10;&#10;Description générée automatiquement">
            <a:extLst>
              <a:ext uri="{FF2B5EF4-FFF2-40B4-BE49-F238E27FC236}">
                <a16:creationId xmlns:a16="http://schemas.microsoft.com/office/drawing/2014/main" id="{68B7CE92-0578-8D8F-A4E4-892099FC867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10147"/>
          <a:stretch>
            <a:fillRect/>
          </a:stretch>
        </p:blipFill>
        <p:spPr/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D9BF64-D076-EA3A-C6DB-86AE2C81F309}"/>
              </a:ext>
            </a:extLst>
          </p:cNvPr>
          <p:cNvSpPr/>
          <p:nvPr/>
        </p:nvSpPr>
        <p:spPr>
          <a:xfrm>
            <a:off x="11525693" y="52343"/>
            <a:ext cx="666307" cy="300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A17680-C4AA-C976-BC75-519457489414}"/>
              </a:ext>
            </a:extLst>
          </p:cNvPr>
          <p:cNvSpPr/>
          <p:nvPr/>
        </p:nvSpPr>
        <p:spPr>
          <a:xfrm>
            <a:off x="7353219" y="5961315"/>
            <a:ext cx="1628856" cy="300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7206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94CED-B3F9-D42F-879E-B4045985D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5AD337E-A7EE-4316-72F0-936A6E0164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800" y="5529263"/>
            <a:ext cx="11328400" cy="9191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sz="2000" dirty="0">
                <a:solidFill>
                  <a:schemeClr val="bg1"/>
                </a:solidFill>
              </a:rPr>
              <a:t>Technologies de traitement des sols, des MGR et des eaux évaluées par Hydro-Québec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tkinson Hyperlegible" pitchFamily="50" charset="0"/>
              <a:ea typeface="+mn-ea"/>
              <a:cs typeface="+mn-cs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2F9521-596D-4322-6B2D-3511B82374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2514" y="1000001"/>
            <a:ext cx="6066972" cy="4494212"/>
          </a:xfrm>
        </p:spPr>
        <p:txBody>
          <a:bodyPr/>
          <a:lstStyle/>
          <a:p>
            <a:r>
              <a:rPr lang="en-CA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12213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71B3FE5A-E855-49BD-A2E5-9A2D6EF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44274"/>
            <a:ext cx="11328400" cy="498598"/>
          </a:xfrm>
        </p:spPr>
        <p:txBody>
          <a:bodyPr vert="horz"/>
          <a:lstStyle/>
          <a:p>
            <a:r>
              <a:rPr lang="fr-CA" dirty="0"/>
              <a:t>Options de traitement des eaux et des sols</a:t>
            </a:r>
            <a:br>
              <a:rPr lang="fr-CA" dirty="0"/>
            </a:br>
            <a:endParaRPr lang="fr-CA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92E0F2E-7113-4445-9ED3-BB5AFD5C4F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2058988"/>
            <a:ext cx="3718780" cy="435632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fr-CA" b="1" dirty="0"/>
              <a:t>Traitement des eaux aux bassins étanches avec une autorisation ministérielle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CA" dirty="0"/>
              <a:t>Séquence particulière de filtration des MES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CA" dirty="0"/>
              <a:t>Formulation de charbons activés granulaires (CAG) développée par l’IREQ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CA" dirty="0"/>
              <a:t>Marais phytotechnologiques par l’IRBV, l’école Polytechnique de Montréal, </a:t>
            </a:r>
            <a:r>
              <a:rPr lang="fr-CA" dirty="0" err="1"/>
              <a:t>Stantec</a:t>
            </a:r>
            <a:r>
              <a:rPr lang="fr-CA" dirty="0"/>
              <a:t> et HG Environnement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CA" dirty="0"/>
              <a:t>Floculation et coagulation chimique par le CTE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CA" dirty="0"/>
              <a:t>Filtration osmotique et membranaire par l’IREQ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fr-CA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2A42780-A9A4-4FB3-B945-4E09F194C1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8614" y="2058988"/>
            <a:ext cx="3632200" cy="4331008"/>
          </a:xfrm>
          <a:noFill/>
        </p:spPr>
        <p:txBody>
          <a:bodyPr/>
          <a:lstStyle/>
          <a:p>
            <a:r>
              <a:rPr lang="fr-CA" b="1" dirty="0"/>
              <a:t>Traitement des sols et des MGR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CA" dirty="0"/>
              <a:t>Désorption thermique déjà disponible chez RSI Environnement (St-Ambroise)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CA" dirty="0"/>
              <a:t>Essais de stabilisation et solidification avec </a:t>
            </a:r>
            <a:r>
              <a:rPr lang="fr-CA" dirty="0" err="1"/>
              <a:t>Qualitas</a:t>
            </a:r>
            <a:endParaRPr lang="fr-CA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fr-CA" dirty="0"/>
              <a:t>Essais d’oxydation chimique avec ISTAR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CA" dirty="0"/>
              <a:t>Essais de </a:t>
            </a:r>
            <a:r>
              <a:rPr lang="fr-CA" dirty="0" err="1"/>
              <a:t>phytorémédiation</a:t>
            </a:r>
            <a:r>
              <a:rPr lang="fr-CA" dirty="0"/>
              <a:t> avec l’IRBV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CA" dirty="0"/>
              <a:t>Essais de trituration et d’attrition avec l’INRS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CA" dirty="0"/>
              <a:t>Essais de lavage humide avec l’INRS (solvants) et EXP (eau)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C1C3CB-5C0E-D14D-5C87-61BDF1A86B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45400" y="6559473"/>
            <a:ext cx="4114800" cy="153888"/>
          </a:xfrm>
        </p:spPr>
        <p:txBody>
          <a:bodyPr/>
          <a:lstStyle/>
          <a:p>
            <a:r>
              <a:rPr lang="fr-CA" dirty="0"/>
              <a:t>Confidentialité : public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A909719B-8E9A-87A8-7CAF-08A20795EFAD}"/>
              </a:ext>
            </a:extLst>
          </p:cNvPr>
          <p:cNvSpPr txBox="1">
            <a:spLocks/>
          </p:cNvSpPr>
          <p:nvPr/>
        </p:nvSpPr>
        <p:spPr>
          <a:xfrm>
            <a:off x="431800" y="973195"/>
            <a:ext cx="7957288" cy="2658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2pPr>
            <a:lvl3pPr marL="3571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3pPr>
            <a:lvl4pPr marL="539750" indent="-1825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latin typeface="+mj-lt"/>
              </a:rPr>
              <a:t>Plus de 20 ans de recherches et développements chez Hydro-Québec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D8B22A-AEA1-D5CC-1053-8B9C23E21067}"/>
              </a:ext>
            </a:extLst>
          </p:cNvPr>
          <p:cNvSpPr/>
          <p:nvPr/>
        </p:nvSpPr>
        <p:spPr>
          <a:xfrm>
            <a:off x="11525693" y="52343"/>
            <a:ext cx="666307" cy="300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7" name="Image 16" descr="Une image contenant plein air, plante, piste, herbe&#10;&#10;Description générée automatiquement">
            <a:extLst>
              <a:ext uri="{FF2B5EF4-FFF2-40B4-BE49-F238E27FC236}">
                <a16:creationId xmlns:a16="http://schemas.microsoft.com/office/drawing/2014/main" id="{C756697A-EC45-32D7-175C-96369197D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7" t="15218" r="15999" b="-15218"/>
          <a:stretch/>
        </p:blipFill>
        <p:spPr>
          <a:xfrm>
            <a:off x="8398847" y="4495186"/>
            <a:ext cx="1258012" cy="1894810"/>
          </a:xfrm>
          <a:prstGeom prst="rect">
            <a:avLst/>
          </a:prstGeom>
        </p:spPr>
      </p:pic>
      <p:pic>
        <p:nvPicPr>
          <p:cNvPr id="4" name="Image 3" descr="Une image contenant plein air, sol, arbre, route&#10;&#10;Description générée automatiquement">
            <a:extLst>
              <a:ext uri="{FF2B5EF4-FFF2-40B4-BE49-F238E27FC236}">
                <a16:creationId xmlns:a16="http://schemas.microsoft.com/office/drawing/2014/main" id="{55DEE18B-39C0-8A42-36C0-52F27A204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8" t="10393"/>
          <a:stretch/>
        </p:blipFill>
        <p:spPr>
          <a:xfrm>
            <a:off x="9656859" y="4492757"/>
            <a:ext cx="1409011" cy="1613192"/>
          </a:xfrm>
          <a:prstGeom prst="rect">
            <a:avLst/>
          </a:prstGeom>
        </p:spPr>
      </p:pic>
      <p:pic>
        <p:nvPicPr>
          <p:cNvPr id="23" name="Image 22" descr="Une image contenant sol, plein air, arbre, personne&#10;&#10;Description générée automatiquement">
            <a:extLst>
              <a:ext uri="{FF2B5EF4-FFF2-40B4-BE49-F238E27FC236}">
                <a16:creationId xmlns:a16="http://schemas.microsoft.com/office/drawing/2014/main" id="{108FDE5D-3175-6BC8-DCED-B3CF185AC5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88" y="2194772"/>
            <a:ext cx="1529774" cy="2300413"/>
          </a:xfrm>
          <a:prstGeom prst="rect">
            <a:avLst/>
          </a:prstGeom>
        </p:spPr>
      </p:pic>
      <p:pic>
        <p:nvPicPr>
          <p:cNvPr id="29" name="Image 28" descr="Une image contenant plein air, ciel, sol, arbre&#10;&#10;Description générée automatiquement">
            <a:extLst>
              <a:ext uri="{FF2B5EF4-FFF2-40B4-BE49-F238E27FC236}">
                <a16:creationId xmlns:a16="http://schemas.microsoft.com/office/drawing/2014/main" id="{AFDDF77A-CEE1-7B45-023A-EE8449BFB8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" t="4227" r="17729" b="7626"/>
          <a:stretch/>
        </p:blipFill>
        <p:spPr>
          <a:xfrm>
            <a:off x="9918862" y="2536307"/>
            <a:ext cx="1147008" cy="1958879"/>
          </a:xfrm>
          <a:prstGeom prst="rect">
            <a:avLst/>
          </a:prstGeom>
        </p:spPr>
      </p:pic>
      <p:pic>
        <p:nvPicPr>
          <p:cNvPr id="31" name="Image 30" descr="Une image contenant plein air, route, herbe, voiture&#10;&#10;Description générée automatiquement">
            <a:extLst>
              <a:ext uri="{FF2B5EF4-FFF2-40B4-BE49-F238E27FC236}">
                <a16:creationId xmlns:a16="http://schemas.microsoft.com/office/drawing/2014/main" id="{6388B3EB-3EEE-45EE-93FB-F2C99A4FF8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48" b="18239"/>
          <a:stretch/>
        </p:blipFill>
        <p:spPr>
          <a:xfrm>
            <a:off x="8389088" y="935133"/>
            <a:ext cx="2682620" cy="18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70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70E01-D024-D51F-4350-13ED55253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8250278-B73A-1126-ED99-354B80D2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Confidentialité : public</a:t>
            </a:r>
          </a:p>
        </p:txBody>
      </p:sp>
      <p:sp>
        <p:nvSpPr>
          <p:cNvPr id="32" name="Titre 8">
            <a:extLst>
              <a:ext uri="{FF2B5EF4-FFF2-40B4-BE49-F238E27FC236}">
                <a16:creationId xmlns:a16="http://schemas.microsoft.com/office/drawing/2014/main" id="{9ABE509C-C7D3-05D9-2F68-21F24EAE40A2}"/>
              </a:ext>
            </a:extLst>
          </p:cNvPr>
          <p:cNvSpPr txBox="1">
            <a:spLocks/>
          </p:cNvSpPr>
          <p:nvPr/>
        </p:nvSpPr>
        <p:spPr>
          <a:xfrm>
            <a:off x="0" y="442886"/>
            <a:ext cx="12192000" cy="498598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tkinson Hyperlegible" pitchFamily="50" charset="0"/>
                <a:ea typeface="+mj-ea"/>
                <a:cs typeface="+mj-cs"/>
              </a:defRPr>
            </a:lvl1pPr>
          </a:lstStyle>
          <a:p>
            <a:r>
              <a:rPr lang="fr-CA" dirty="0"/>
              <a:t>Centre de traitement des PCDD-PCDF d’Hydro-Québec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7BF4C1C5-14F6-BDC0-374E-ACBDD7AC7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618" y="1212318"/>
            <a:ext cx="9182936" cy="4746585"/>
          </a:xfrm>
          <a:prstGeom prst="rect">
            <a:avLst/>
          </a:prstGeom>
        </p:spPr>
      </p:pic>
      <p:pic>
        <p:nvPicPr>
          <p:cNvPr id="35" name="Image 34" descr="Une image contenant Graphique, graphisme, cercle, clipart&#10;&#10;Description générée automatiquement">
            <a:extLst>
              <a:ext uri="{FF2B5EF4-FFF2-40B4-BE49-F238E27FC236}">
                <a16:creationId xmlns:a16="http://schemas.microsoft.com/office/drawing/2014/main" id="{F08A0212-F6BD-2257-181D-080E53AB4B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444" y="4595293"/>
            <a:ext cx="1093133" cy="613883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20EF764-AD51-FDF1-0F29-4DAAFEFBFD47}"/>
              </a:ext>
            </a:extLst>
          </p:cNvPr>
          <p:cNvSpPr txBox="1">
            <a:spLocks/>
          </p:cNvSpPr>
          <p:nvPr/>
        </p:nvSpPr>
        <p:spPr>
          <a:xfrm>
            <a:off x="86956" y="1212318"/>
            <a:ext cx="2854149" cy="56472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2pPr>
            <a:lvl3pPr marL="3571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3pPr>
            <a:lvl4pPr marL="539750" indent="-1825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b="1" dirty="0"/>
              <a:t>Consolider les bonnes innovations!</a:t>
            </a:r>
          </a:p>
          <a:p>
            <a:pPr lvl="2"/>
            <a:r>
              <a:rPr lang="fr-CA" sz="1400" dirty="0"/>
              <a:t>Valorisation des sols et des MGR</a:t>
            </a:r>
          </a:p>
          <a:p>
            <a:pPr lvl="2"/>
            <a:r>
              <a:rPr lang="fr-CA" sz="1400" dirty="0"/>
              <a:t>Réduction de la consommation d’eau potable par le traitement des eaux recirculées</a:t>
            </a:r>
          </a:p>
          <a:p>
            <a:pPr lvl="2"/>
            <a:r>
              <a:rPr lang="fr-CA" sz="1400" dirty="0"/>
              <a:t>Réduction d’utilisation de matériaux neufs par la valorisation</a:t>
            </a:r>
          </a:p>
          <a:p>
            <a:pPr lvl="2"/>
            <a:r>
              <a:rPr lang="fr-CA" sz="1400" dirty="0"/>
              <a:t>Réduction et séquestration des GES</a:t>
            </a:r>
          </a:p>
          <a:p>
            <a:pPr lvl="2"/>
            <a:r>
              <a:rPr lang="fr-CA" sz="1400" dirty="0"/>
              <a:t>Reprofilage du fuseau granulométrique pour plus d’options de valorisation (sols et MGR)</a:t>
            </a:r>
          </a:p>
          <a:p>
            <a:pPr lvl="2"/>
            <a:r>
              <a:rPr lang="fr-CA" sz="1400" dirty="0"/>
              <a:t>Réponses plus rapides par des mesures au terrain (ELISA et laboratoire géotechnique mobile)</a:t>
            </a:r>
          </a:p>
          <a:p>
            <a:pPr lvl="2"/>
            <a:r>
              <a:rPr lang="fr-CA" sz="1400" dirty="0"/>
              <a:t>Concentration des contaminants dans la fraction fine traitée hors site</a:t>
            </a:r>
          </a:p>
          <a:p>
            <a:pPr marL="182563" lvl="2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61221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83AB9-12A7-BCBC-84A5-7F885A4AF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139E636-B530-EC6C-298F-777237BE52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800" y="5529263"/>
            <a:ext cx="11328400" cy="9191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sz="2000" dirty="0">
                <a:solidFill>
                  <a:schemeClr val="bg1"/>
                </a:solidFill>
              </a:rPr>
              <a:t>Recherche et développement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tkinson Hyperlegible" pitchFamily="50" charset="0"/>
              <a:ea typeface="+mn-ea"/>
              <a:cs typeface="+mn-cs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AA4E6E-965E-496C-3132-A4DBCD5C3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2514" y="1000001"/>
            <a:ext cx="6066972" cy="4494212"/>
          </a:xfrm>
        </p:spPr>
        <p:txBody>
          <a:bodyPr/>
          <a:lstStyle/>
          <a:p>
            <a:r>
              <a:rPr lang="en-CA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01254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71B3FE5A-E855-49BD-A2E5-9A2D6EF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977" y="433388"/>
            <a:ext cx="4460595" cy="498598"/>
          </a:xfrm>
        </p:spPr>
        <p:txBody>
          <a:bodyPr vert="horz"/>
          <a:lstStyle/>
          <a:p>
            <a:r>
              <a:rPr lang="fr-CA" dirty="0"/>
              <a:t>Mesures de terrain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92E0F2E-7113-4445-9ED3-BB5AFD5C4F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6977" y="974824"/>
            <a:ext cx="5483223" cy="559576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r-CA" b="1" dirty="0"/>
              <a:t>Méthode ELISA de </a:t>
            </a:r>
            <a:r>
              <a:rPr lang="fr-CA" b="1" i="1" dirty="0"/>
              <a:t>Cape Technologies </a:t>
            </a:r>
            <a:r>
              <a:rPr lang="fr-CA" b="1" dirty="0"/>
              <a:t>avec Eureka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400" u="sng" dirty="0"/>
              <a:t>Objectif</a:t>
            </a:r>
            <a:r>
              <a:rPr lang="fr-CA" sz="1400" dirty="0"/>
              <a:t> : réduire les délais de réhabilitation environnementale par des mesures de terrain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400" u="sng" dirty="0"/>
              <a:t>Technique</a:t>
            </a:r>
            <a:r>
              <a:rPr lang="fr-CA" sz="1400" dirty="0"/>
              <a:t> : </a:t>
            </a:r>
            <a:r>
              <a:rPr lang="fr-CA" sz="1400" dirty="0" err="1"/>
              <a:t>immunoessai</a:t>
            </a:r>
            <a:r>
              <a:rPr lang="fr-CA" sz="1400" dirty="0"/>
              <a:t> en laboratoire mobile</a:t>
            </a:r>
            <a:endParaRPr lang="fr-CA" sz="1400" i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400" u="sng" dirty="0"/>
              <a:t>Résultats</a:t>
            </a:r>
            <a:r>
              <a:rPr lang="fr-CA" sz="1400" dirty="0"/>
              <a:t> : concluants avec une corrélation aux analyses en laboratoire après calibration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400" u="sng" dirty="0"/>
              <a:t>Applications</a:t>
            </a:r>
            <a:r>
              <a:rPr lang="fr-CA" sz="1400" dirty="0"/>
              <a:t> : centre de traitement et réhabilitation environnementale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400" u="sng" dirty="0"/>
              <a:t>À venir</a:t>
            </a:r>
            <a:r>
              <a:rPr lang="fr-CA" sz="1400" dirty="0"/>
              <a:t> : essais dans les eaux contaminées et MGR grossières</a:t>
            </a:r>
          </a:p>
          <a:p>
            <a:pPr>
              <a:spcBef>
                <a:spcPts val="600"/>
              </a:spcBef>
            </a:pPr>
            <a:r>
              <a:rPr lang="fr-CA" b="1" dirty="0"/>
              <a:t>Échantillonnage passif des eaux souterraines avec Bureau Véritas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400" u="sng" dirty="0"/>
              <a:t>Objectif</a:t>
            </a:r>
            <a:r>
              <a:rPr lang="fr-CA" sz="1400" dirty="0"/>
              <a:t> : réduire les efforts de développement d’un puits d’observation et résultat représentatif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400" u="sng" dirty="0"/>
              <a:t>Technique</a:t>
            </a:r>
            <a:r>
              <a:rPr lang="fr-CA" sz="1400" dirty="0"/>
              <a:t> : adsorption sur une bandelette de plastique LDPE qui n’est pas interférée par les MES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400" u="sng" dirty="0"/>
              <a:t>Résultats</a:t>
            </a:r>
            <a:r>
              <a:rPr lang="fr-CA" sz="1400" dirty="0"/>
              <a:t> : concluants mais il faut un calcul analytique complexe sur matière sèche (</a:t>
            </a:r>
            <a:r>
              <a:rPr lang="fr-CA" sz="1400" dirty="0" err="1"/>
              <a:t>ng</a:t>
            </a:r>
            <a:r>
              <a:rPr lang="fr-CA" sz="1400" dirty="0"/>
              <a:t>/kg) versus le critère (</a:t>
            </a:r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µg/L)</a:t>
            </a:r>
            <a:endParaRPr lang="fr-CA" sz="1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400" u="sng" dirty="0"/>
              <a:t>Applications</a:t>
            </a:r>
            <a:r>
              <a:rPr lang="fr-CA" sz="1400" dirty="0"/>
              <a:t> : site éloigné et conductivité hydraulique trop faible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1400" u="sng" dirty="0"/>
              <a:t>À venir</a:t>
            </a:r>
            <a:r>
              <a:rPr lang="fr-CA" sz="1400" dirty="0"/>
              <a:t> : à définir…</a:t>
            </a:r>
          </a:p>
          <a:p>
            <a:pPr>
              <a:spcBef>
                <a:spcPts val="600"/>
              </a:spcBef>
            </a:pPr>
            <a:r>
              <a:rPr lang="fr-CA" sz="1400" i="1" dirty="0">
                <a:solidFill>
                  <a:srgbClr val="FF0000"/>
                </a:solidFill>
              </a:rPr>
              <a:t>Le MELCCFP et le professionnel reconnaissent les limites actuelles (i.e. pas d’échantillonnage, si impossible de développer à l’eau claire).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5695C4-B6B0-7C8C-963E-1A02D6AF008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645400" y="6559473"/>
            <a:ext cx="4114800" cy="153888"/>
          </a:xfrm>
        </p:spPr>
        <p:txBody>
          <a:bodyPr/>
          <a:lstStyle/>
          <a:p>
            <a:r>
              <a:rPr lang="fr-CA" dirty="0"/>
              <a:t>Confidentialité : public</a:t>
            </a:r>
          </a:p>
        </p:txBody>
      </p:sp>
      <p:pic>
        <p:nvPicPr>
          <p:cNvPr id="11" name="Espace réservé pour une image  10" descr="Une image contenant bois, sol, rocher, en bois&#10;&#10;Description générée automatiquement">
            <a:extLst>
              <a:ext uri="{FF2B5EF4-FFF2-40B4-BE49-F238E27FC236}">
                <a16:creationId xmlns:a16="http://schemas.microsoft.com/office/drawing/2014/main" id="{F5AB243B-E40E-00AC-8154-B22960EC1EB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r="11969"/>
          <a:stretch>
            <a:fillRect/>
          </a:stretch>
        </p:blipFill>
        <p:spPr>
          <a:xfrm>
            <a:off x="0" y="433388"/>
            <a:ext cx="5915025" cy="5992811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69FFAD-24DC-21E2-308A-DB8342B85B5C}"/>
              </a:ext>
            </a:extLst>
          </p:cNvPr>
          <p:cNvSpPr/>
          <p:nvPr/>
        </p:nvSpPr>
        <p:spPr>
          <a:xfrm>
            <a:off x="11525693" y="52343"/>
            <a:ext cx="666307" cy="300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795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08DC4D5-0541-F870-38E9-2501D050F2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800" y="5529263"/>
            <a:ext cx="11328400" cy="9191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i="0" u="none" strike="noStrike" kern="1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Contexte</a:t>
            </a:r>
            <a:r>
              <a:rPr lang="fr-CA" sz="2000" dirty="0">
                <a:solidFill>
                  <a:schemeClr val="bg1"/>
                </a:solidFill>
              </a:rPr>
              <a:t> de contamination des poteaux traités chez Hydro-Québec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tkinson Hyperlegible" pitchFamily="50" charset="0"/>
              <a:ea typeface="+mn-ea"/>
              <a:cs typeface="+mn-cs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6AC40B-0C79-7CEC-560E-346C544E65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2514" y="1000001"/>
            <a:ext cx="6066972" cy="4494212"/>
          </a:xfrm>
        </p:spPr>
        <p:txBody>
          <a:bodyPr/>
          <a:lstStyle/>
          <a:p>
            <a:r>
              <a:rPr lang="en-C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88259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71B3FE5A-E855-49BD-A2E5-9A2D6EF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42886"/>
            <a:ext cx="7479761" cy="498598"/>
          </a:xfrm>
        </p:spPr>
        <p:txBody>
          <a:bodyPr vert="horz"/>
          <a:lstStyle/>
          <a:p>
            <a:r>
              <a:rPr lang="fr-CA" dirty="0"/>
              <a:t>Traitement des eaux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96939B5-739D-0409-EAED-0ACF74A13D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973195"/>
            <a:ext cx="7478713" cy="278661"/>
          </a:xfrm>
        </p:spPr>
        <p:txBody>
          <a:bodyPr/>
          <a:lstStyle/>
          <a:p>
            <a:r>
              <a:rPr lang="fr-CA" dirty="0"/>
              <a:t>Systèmes dédiés aux bassins étanches pour poteaux traités au PCP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92E0F2E-7113-4445-9ED3-BB5AFD5C4F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1695450"/>
            <a:ext cx="3630614" cy="486402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fr-CA" b="1" dirty="0"/>
              <a:t>Comportement bactérien</a:t>
            </a:r>
          </a:p>
          <a:p>
            <a:pPr lvl="1"/>
            <a:r>
              <a:rPr lang="fr-CA" u="sng" dirty="0"/>
              <a:t>Objectif</a:t>
            </a:r>
            <a:r>
              <a:rPr lang="fr-CA" dirty="0"/>
              <a:t> : comprendre la longue durée de performance des CAG (&gt;15 ans) et l’entretiens additionnel à l’entrée du système </a:t>
            </a:r>
          </a:p>
          <a:p>
            <a:pPr lvl="1"/>
            <a:r>
              <a:rPr lang="fr-CA" dirty="0"/>
              <a:t>Technique : analyses de l’ADN au laboratoire </a:t>
            </a:r>
            <a:r>
              <a:rPr lang="fr-CA" i="1" dirty="0" err="1"/>
              <a:t>Microbial</a:t>
            </a:r>
            <a:r>
              <a:rPr lang="fr-CA" i="1" dirty="0"/>
              <a:t> Insights </a:t>
            </a:r>
            <a:r>
              <a:rPr lang="fr-CA" dirty="0"/>
              <a:t>(Ontario, Canada)</a:t>
            </a:r>
          </a:p>
          <a:p>
            <a:pPr lvl="1"/>
            <a:r>
              <a:rPr lang="fr-CA" u="sng" dirty="0"/>
              <a:t>Résultats</a:t>
            </a:r>
            <a:r>
              <a:rPr lang="fr-CA" dirty="0"/>
              <a:t> : présence de micro-organismes anaérobiques, réducteurs de fer et fixateurs d’azote sans évidence de dégradation bactérienne des PCDD-PCDF</a:t>
            </a:r>
          </a:p>
          <a:p>
            <a:pPr lvl="1"/>
            <a:r>
              <a:rPr lang="fr-CA" u="sng" dirty="0"/>
              <a:t>Applications et à venir</a:t>
            </a:r>
            <a:r>
              <a:rPr lang="fr-CA" dirty="0"/>
              <a:t> : n’est plus utile car …</a:t>
            </a:r>
          </a:p>
          <a:p>
            <a:pPr marL="0" lvl="1" indent="0">
              <a:buNone/>
            </a:pPr>
            <a:r>
              <a:rPr lang="fr-CA" sz="1200" i="1" dirty="0">
                <a:solidFill>
                  <a:srgbClr val="FF0000"/>
                </a:solidFill>
              </a:rPr>
              <a:t>C’est la fin de l’entreposage du PCP à partir de </a:t>
            </a:r>
            <a:r>
              <a:rPr lang="fr-CA" sz="1200" i="1" dirty="0">
                <a:solidFill>
                  <a:srgbClr val="FF0000"/>
                </a:solidFill>
                <a:latin typeface="+mj-lt"/>
              </a:rPr>
              <a:t>2026 à Hydro-Québec!</a:t>
            </a:r>
          </a:p>
          <a:p>
            <a:pPr lvl="1"/>
            <a:endParaRPr lang="fr-CA" dirty="0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39AA08C-E574-4C67-8383-C0CAF55552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8854" y="1695450"/>
            <a:ext cx="3630614" cy="4721252"/>
          </a:xfrm>
        </p:spPr>
        <p:txBody>
          <a:bodyPr/>
          <a:lstStyle/>
          <a:p>
            <a:r>
              <a:rPr lang="fr-CA" b="1" dirty="0"/>
              <a:t>Autres médias de filtration que les CAG</a:t>
            </a:r>
          </a:p>
          <a:p>
            <a:pPr lvl="1"/>
            <a:r>
              <a:rPr lang="fr-CA" u="sng" dirty="0"/>
              <a:t>Objectif</a:t>
            </a:r>
            <a:r>
              <a:rPr lang="fr-CA" dirty="0"/>
              <a:t> : stratégie de conformité aux normes potentiellement sévères de rejets</a:t>
            </a:r>
          </a:p>
          <a:p>
            <a:pPr lvl="1"/>
            <a:r>
              <a:rPr lang="fr-CA" u="sng" dirty="0"/>
              <a:t>Technique</a:t>
            </a:r>
            <a:r>
              <a:rPr lang="fr-CA" dirty="0"/>
              <a:t> : essais avec le média </a:t>
            </a:r>
            <a:r>
              <a:rPr lang="fr-CA" dirty="0" err="1"/>
              <a:t>Ultrasorption</a:t>
            </a:r>
            <a:r>
              <a:rPr lang="fr-CA" baseline="30000" dirty="0" err="1"/>
              <a:t>md</a:t>
            </a:r>
            <a:r>
              <a:rPr lang="fr-CA" dirty="0"/>
              <a:t> développé par </a:t>
            </a:r>
            <a:r>
              <a:rPr lang="fr-CA" dirty="0" err="1"/>
              <a:t>Sanexen</a:t>
            </a:r>
            <a:r>
              <a:rPr lang="fr-CA" dirty="0"/>
              <a:t> </a:t>
            </a:r>
          </a:p>
          <a:p>
            <a:pPr lvl="1"/>
            <a:r>
              <a:rPr lang="fr-CA" u="sng" dirty="0"/>
              <a:t>Résultats</a:t>
            </a:r>
            <a:r>
              <a:rPr lang="fr-CA" dirty="0"/>
              <a:t> : pertinents mais limitatifs en approvisionnement avec une propriété intellectuelle</a:t>
            </a:r>
          </a:p>
          <a:p>
            <a:pPr lvl="1"/>
            <a:r>
              <a:rPr lang="fr-CA" u="sng" dirty="0"/>
              <a:t>Applications et à venir</a:t>
            </a:r>
            <a:r>
              <a:rPr lang="fr-CA" dirty="0"/>
              <a:t> : n’a pas été utile car…</a:t>
            </a:r>
          </a:p>
          <a:p>
            <a:pPr marL="0" lvl="1" indent="0" algn="just">
              <a:buNone/>
            </a:pPr>
            <a:r>
              <a:rPr lang="fr-CA" sz="1200" i="1" dirty="0">
                <a:solidFill>
                  <a:srgbClr val="FF0000"/>
                </a:solidFill>
              </a:rPr>
              <a:t>Hydro-Québec a obtenu du ministère une norme de rejet basé sur le retrait de 95% de la charge initiale (eau brute) plutôt qu’une norme fixe en considérant la qualité de la pluie déjà plus contaminée que les critères du Guide d’intervention et les limites technologiques!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34FEA5-C358-A3A7-4DA7-0231218C8F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45400" y="6559473"/>
            <a:ext cx="4114800" cy="153888"/>
          </a:xfrm>
        </p:spPr>
        <p:txBody>
          <a:bodyPr/>
          <a:lstStyle/>
          <a:p>
            <a:r>
              <a:rPr lang="fr-CA" dirty="0"/>
              <a:t>Confidentialité : public</a:t>
            </a:r>
          </a:p>
        </p:txBody>
      </p:sp>
      <p:pic>
        <p:nvPicPr>
          <p:cNvPr id="13" name="Espace réservé pour une image  12" descr="Une image contenant plein air, voiture, stationnement, jaune&#10;&#10;Description générée automatiquement">
            <a:extLst>
              <a:ext uri="{FF2B5EF4-FFF2-40B4-BE49-F238E27FC236}">
                <a16:creationId xmlns:a16="http://schemas.microsoft.com/office/drawing/2014/main" id="{F6BD60CB-44A1-B86E-7AB3-9F5E49AC47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" r="7502"/>
          <a:stretch>
            <a:fillRect/>
          </a:stretch>
        </p:blipFill>
        <p:spPr>
          <a:xfrm>
            <a:off x="8559800" y="1587"/>
            <a:ext cx="3632200" cy="6426200"/>
          </a:xfrm>
        </p:spPr>
      </p:pic>
    </p:spTree>
    <p:extLst>
      <p:ext uri="{BB962C8B-B14F-4D97-AF65-F5344CB8AC3E}">
        <p14:creationId xmlns:p14="http://schemas.microsoft.com/office/powerpoint/2010/main" val="3187804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ce réservé pour une image  14">
            <a:extLst>
              <a:ext uri="{FF2B5EF4-FFF2-40B4-BE49-F238E27FC236}">
                <a16:creationId xmlns:a16="http://schemas.microsoft.com/office/drawing/2014/main" id="{7D0DFC86-4074-9DA1-1FEF-56AB3582B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/>
        </p:blipFill>
        <p:spPr>
          <a:xfrm>
            <a:off x="0" y="-95416"/>
            <a:ext cx="12192000" cy="6426200"/>
          </a:xfr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8EB3E8C-DBD1-4A44-BF9C-F8BBDCCC6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5400000">
            <a:off x="778031" y="100013"/>
            <a:ext cx="4428818" cy="5978525"/>
          </a:xfrm>
        </p:spPr>
        <p:txBody>
          <a:bodyPr/>
          <a:lstStyle/>
          <a:p>
            <a:r>
              <a:rPr lang="fr-CA" dirty="0"/>
              <a:t>En conclusion</a:t>
            </a:r>
          </a:p>
          <a:p>
            <a:pPr lvl="1"/>
            <a:r>
              <a:rPr lang="fr-CA" dirty="0"/>
              <a:t>La contamination en PCDD-PCDF est souvent associée à une </a:t>
            </a:r>
            <a:r>
              <a:rPr lang="fr-CA"/>
              <a:t>autre source qui est complexe à caractériser et difficile </a:t>
            </a:r>
            <a:r>
              <a:rPr lang="fr-CA" dirty="0"/>
              <a:t>à comprendre lorsque détectée.</a:t>
            </a:r>
          </a:p>
          <a:p>
            <a:pPr lvl="1"/>
            <a:r>
              <a:rPr lang="fr-CA" dirty="0"/>
              <a:t>Il est donc important que les résultats soient représentatifs pour éviter une interprétation erronée qui recommanderait une réhabilitation environnementale pouvant être inutile.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DC33BC3-9B07-3764-CF9A-08D62663D3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45400" y="6559473"/>
            <a:ext cx="4114800" cy="153888"/>
          </a:xfrm>
        </p:spPr>
        <p:txBody>
          <a:bodyPr/>
          <a:lstStyle/>
          <a:p>
            <a:r>
              <a:rPr lang="fr-CA" dirty="0"/>
              <a:t>Confidentialité : public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814A06-FC6D-D904-9B6D-3866729F7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603" y="5393818"/>
            <a:ext cx="677381" cy="6684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FFA9901-9795-84AF-278B-DE0C2704F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274" y="5396699"/>
            <a:ext cx="1847826" cy="65160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977D189-8621-93C3-AA90-A45A7A288B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890" y="5427581"/>
            <a:ext cx="1449918" cy="65160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055267A-0CAD-3F03-220E-0FA27F5CE9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5317" y="5414716"/>
            <a:ext cx="1576454" cy="651601"/>
          </a:xfrm>
          <a:prstGeom prst="rect">
            <a:avLst/>
          </a:prstGeom>
        </p:spPr>
      </p:pic>
      <p:pic>
        <p:nvPicPr>
          <p:cNvPr id="1026" name="Picture 2" descr="EXP | AFG">
            <a:extLst>
              <a:ext uri="{FF2B5EF4-FFF2-40B4-BE49-F238E27FC236}">
                <a16:creationId xmlns:a16="http://schemas.microsoft.com/office/drawing/2014/main" id="{4542E5A8-97B4-2C18-F67E-207BD5F2C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217" y="5378157"/>
            <a:ext cx="1095100" cy="66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nviroServices Inc. | Chambre de commerce et d'industrie Les Moulins">
            <a:extLst>
              <a:ext uri="{FF2B5EF4-FFF2-40B4-BE49-F238E27FC236}">
                <a16:creationId xmlns:a16="http://schemas.microsoft.com/office/drawing/2014/main" id="{873F2592-B17D-2591-555F-BAE1FB6DE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932" y="5378157"/>
            <a:ext cx="1258510" cy="65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estion des eaux usées">
            <a:extLst>
              <a:ext uri="{FF2B5EF4-FFF2-40B4-BE49-F238E27FC236}">
                <a16:creationId xmlns:a16="http://schemas.microsoft.com/office/drawing/2014/main" id="{2DCB6FB4-346D-3C09-62BC-3DC39873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391" y="5378157"/>
            <a:ext cx="2093112" cy="64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titut national de la recherche scientifique — Wikipédia">
            <a:extLst>
              <a:ext uri="{FF2B5EF4-FFF2-40B4-BE49-F238E27FC236}">
                <a16:creationId xmlns:a16="http://schemas.microsoft.com/office/drawing/2014/main" id="{581C110D-9E7A-55C5-CB75-2BDEE5A14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81" y="5433419"/>
            <a:ext cx="1124107" cy="65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ureau Veritas devient le leader du marché des services aux consommateurs  au Mexique grâce à l'acquisition de &quot;ANCE S.A de C.V.&quot;, un leader des  services d'essais et de certification pour les produits">
            <a:extLst>
              <a:ext uri="{FF2B5EF4-FFF2-40B4-BE49-F238E27FC236}">
                <a16:creationId xmlns:a16="http://schemas.microsoft.com/office/drawing/2014/main" id="{E3C1234F-1FEE-472F-CDBD-A0168B56A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5" t="12592" r="34949" b="12330"/>
          <a:stretch/>
        </p:blipFill>
        <p:spPr bwMode="auto">
          <a:xfrm>
            <a:off x="66367" y="5427581"/>
            <a:ext cx="480871" cy="64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889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50BCBFB-67F3-43FC-A62F-56AD4D1BE0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48487" y="3411917"/>
            <a:ext cx="3630613" cy="7386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4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Merci !</a:t>
            </a:r>
          </a:p>
        </p:txBody>
      </p:sp>
      <p:sp>
        <p:nvSpPr>
          <p:cNvPr id="3" name="Espace réservé du texte 1">
            <a:extLst>
              <a:ext uri="{FF2B5EF4-FFF2-40B4-BE49-F238E27FC236}">
                <a16:creationId xmlns:a16="http://schemas.microsoft.com/office/drawing/2014/main" id="{37931051-033B-A48E-58D5-45DEE5A55971}"/>
              </a:ext>
            </a:extLst>
          </p:cNvPr>
          <p:cNvSpPr txBox="1">
            <a:spLocks/>
          </p:cNvSpPr>
          <p:nvPr/>
        </p:nvSpPr>
        <p:spPr>
          <a:xfrm>
            <a:off x="154168" y="6489398"/>
            <a:ext cx="11717130" cy="2154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tkinson Hyperlegible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/>
            </a:pPr>
            <a:r>
              <a:rPr lang="fr-CA" sz="1400" b="0" i="1" dirty="0">
                <a:solidFill>
                  <a:schemeClr val="bg1"/>
                </a:solidFill>
                <a:ea typeface="+mn-ea"/>
                <a:cs typeface="+mn-cs"/>
              </a:rPr>
              <a:t>Aux professionnels intéressés à obtenir un extrait de notre Guide des recommandations, veuillez venir me voir à l’avant…</a:t>
            </a:r>
          </a:p>
        </p:txBody>
      </p:sp>
    </p:spTree>
    <p:extLst>
      <p:ext uri="{BB962C8B-B14F-4D97-AF65-F5344CB8AC3E}">
        <p14:creationId xmlns:p14="http://schemas.microsoft.com/office/powerpoint/2010/main" val="371040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39DE611-AE0C-4AC3-B861-48D605030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CA" dirty="0"/>
              <a:t>Le poteau traité chez Hydro-Québec</a:t>
            </a:r>
          </a:p>
        </p:txBody>
      </p:sp>
      <p:sp>
        <p:nvSpPr>
          <p:cNvPr id="2" name="Rectangle : avec coins arrondis en haut 1">
            <a:extLst>
              <a:ext uri="{FF2B5EF4-FFF2-40B4-BE49-F238E27FC236}">
                <a16:creationId xmlns:a16="http://schemas.microsoft.com/office/drawing/2014/main" id="{5C71C8FD-22B5-402B-929A-92A413622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722789"/>
            <a:ext cx="12192000" cy="3683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tkinson Hyperlegible" pitchFamily="50" charset="0"/>
            </a:endParaRPr>
          </a:p>
        </p:txBody>
      </p:sp>
      <p:sp>
        <p:nvSpPr>
          <p:cNvPr id="36" name="Espace réservé du texte 5">
            <a:extLst>
              <a:ext uri="{FF2B5EF4-FFF2-40B4-BE49-F238E27FC236}">
                <a16:creationId xmlns:a16="http://schemas.microsoft.com/office/drawing/2014/main" id="{1BD46FCC-C76F-B06E-AC19-EE9D37A348F8}"/>
              </a:ext>
            </a:extLst>
          </p:cNvPr>
          <p:cNvSpPr txBox="1">
            <a:spLocks/>
          </p:cNvSpPr>
          <p:nvPr/>
        </p:nvSpPr>
        <p:spPr>
          <a:xfrm>
            <a:off x="107158" y="4092575"/>
            <a:ext cx="4279900" cy="1490765"/>
          </a:xfrm>
          <a:prstGeom prst="rect">
            <a:avLst/>
          </a:prstGeom>
        </p:spPr>
        <p:txBody>
          <a:bodyPr vert="horz" lIns="180000" tIns="0" rIns="18000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667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latin typeface="Atkinson Hyperlegible" pitchFamily="50" charset="0"/>
              </a:rPr>
              <a:t>Poteaux traités à Hydro-Québec</a:t>
            </a:r>
          </a:p>
          <a:p>
            <a:pPr lvl="1"/>
            <a:r>
              <a:rPr lang="fr-CA" dirty="0" err="1">
                <a:latin typeface="Atkinson Hyperlegible" pitchFamily="50" charset="0"/>
              </a:rPr>
              <a:t>Pentachlorophénol</a:t>
            </a:r>
            <a:r>
              <a:rPr lang="fr-CA" dirty="0">
                <a:latin typeface="Atkinson Hyperlegible" pitchFamily="50" charset="0"/>
              </a:rPr>
              <a:t> (PCP) - brun</a:t>
            </a:r>
          </a:p>
          <a:p>
            <a:pPr lvl="1"/>
            <a:r>
              <a:rPr lang="fr-CA" dirty="0">
                <a:latin typeface="Atkinson Hyperlegible" pitchFamily="50" charset="0"/>
              </a:rPr>
              <a:t>Arséniate de cuivre chromaté (ACC) - vert</a:t>
            </a:r>
          </a:p>
          <a:p>
            <a:pPr lvl="1"/>
            <a:r>
              <a:rPr lang="fr-CA" dirty="0">
                <a:latin typeface="Atkinson Hyperlegible" pitchFamily="50" charset="0"/>
              </a:rPr>
              <a:t>(Il n’y a pas de poteau traité à la créosote)</a:t>
            </a:r>
          </a:p>
        </p:txBody>
      </p:sp>
      <p:sp>
        <p:nvSpPr>
          <p:cNvPr id="34" name="Espace réservé du texte 17">
            <a:extLst>
              <a:ext uri="{FF2B5EF4-FFF2-40B4-BE49-F238E27FC236}">
                <a16:creationId xmlns:a16="http://schemas.microsoft.com/office/drawing/2014/main" id="{4952BBFF-A564-2FD3-63AE-65B24E6099AC}"/>
              </a:ext>
            </a:extLst>
          </p:cNvPr>
          <p:cNvSpPr txBox="1">
            <a:spLocks/>
          </p:cNvSpPr>
          <p:nvPr/>
        </p:nvSpPr>
        <p:spPr>
          <a:xfrm>
            <a:off x="4279900" y="4094843"/>
            <a:ext cx="3630614" cy="1326063"/>
          </a:xfrm>
          <a:prstGeom prst="rect">
            <a:avLst/>
          </a:prstGeom>
        </p:spPr>
        <p:txBody>
          <a:bodyPr vert="horz" lIns="180000" tIns="0" rIns="18000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667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latin typeface="Atkinson Hyperlegible" pitchFamily="50" charset="0"/>
              </a:rPr>
              <a:t>Réseau de distribution et de transport d’électricité</a:t>
            </a:r>
          </a:p>
          <a:p>
            <a:pPr lvl="2"/>
            <a:r>
              <a:rPr lang="fr-CA" dirty="0">
                <a:latin typeface="Atkinson Hyperlegible" pitchFamily="50" charset="0"/>
              </a:rPr>
              <a:t>&gt;</a:t>
            </a:r>
            <a:r>
              <a:rPr lang="fr-CA" dirty="0">
                <a:latin typeface="+mj-lt"/>
              </a:rPr>
              <a:t>2 000 000 </a:t>
            </a:r>
            <a:r>
              <a:rPr lang="fr-CA" dirty="0">
                <a:latin typeface="Atkinson Hyperlegible" pitchFamily="50" charset="0"/>
              </a:rPr>
              <a:t>poteaux sur le réseau</a:t>
            </a:r>
          </a:p>
          <a:p>
            <a:pPr lvl="2"/>
            <a:r>
              <a:rPr lang="fr-CA" dirty="0">
                <a:latin typeface="Atkinson Hyperlegible" pitchFamily="50" charset="0"/>
              </a:rPr>
              <a:t>&gt;</a:t>
            </a:r>
            <a:r>
              <a:rPr lang="fr-CA" dirty="0">
                <a:latin typeface="+mj-lt"/>
              </a:rPr>
              <a:t>30 000 </a:t>
            </a:r>
            <a:r>
              <a:rPr lang="fr-CA" dirty="0">
                <a:latin typeface="Atkinson Hyperlegible" pitchFamily="50" charset="0"/>
              </a:rPr>
              <a:t>poteaux achetés par année (maintenance et nouveaux raccordements)</a:t>
            </a:r>
          </a:p>
        </p:txBody>
      </p:sp>
      <p:sp>
        <p:nvSpPr>
          <p:cNvPr id="35" name="Espace réservé du texte 18">
            <a:extLst>
              <a:ext uri="{FF2B5EF4-FFF2-40B4-BE49-F238E27FC236}">
                <a16:creationId xmlns:a16="http://schemas.microsoft.com/office/drawing/2014/main" id="{AA82C426-A44B-E49B-6412-18DE9A56FEDC}"/>
              </a:ext>
            </a:extLst>
          </p:cNvPr>
          <p:cNvSpPr txBox="1">
            <a:spLocks/>
          </p:cNvSpPr>
          <p:nvPr/>
        </p:nvSpPr>
        <p:spPr>
          <a:xfrm>
            <a:off x="8129587" y="4094843"/>
            <a:ext cx="3630614" cy="2084042"/>
          </a:xfrm>
          <a:prstGeom prst="rect">
            <a:avLst/>
          </a:prstGeom>
        </p:spPr>
        <p:txBody>
          <a:bodyPr vert="horz" lIns="180000" tIns="0" rIns="18000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667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latin typeface="Atkinson Hyperlegible" pitchFamily="50" charset="0"/>
              </a:rPr>
              <a:t>Transfert progressif</a:t>
            </a:r>
          </a:p>
          <a:p>
            <a:pPr lvl="1"/>
            <a:r>
              <a:rPr lang="fr-CA" dirty="0">
                <a:latin typeface="Atkinson Hyperlegible" pitchFamily="50" charset="0"/>
              </a:rPr>
              <a:t>Anciennement au PCP</a:t>
            </a:r>
          </a:p>
          <a:p>
            <a:pPr lvl="1"/>
            <a:r>
              <a:rPr lang="fr-CA" dirty="0">
                <a:latin typeface="Atkinson Hyperlegible" pitchFamily="50" charset="0"/>
              </a:rPr>
              <a:t>Depuis plusieurs années à l’ACC</a:t>
            </a:r>
          </a:p>
          <a:p>
            <a:pPr lvl="1"/>
            <a:r>
              <a:rPr lang="fr-CA" dirty="0">
                <a:latin typeface="Atkinson Hyperlegible" pitchFamily="50" charset="0"/>
              </a:rPr>
              <a:t>Utilisation du cèdre naturel en milieu éloigné et MHH</a:t>
            </a:r>
          </a:p>
          <a:p>
            <a:pPr lvl="1"/>
            <a:r>
              <a:rPr lang="fr-CA" dirty="0">
                <a:latin typeface="Atkinson Hyperlegible" pitchFamily="50" charset="0"/>
              </a:rPr>
              <a:t>Introduction du poteau en composite depuis </a:t>
            </a:r>
            <a:r>
              <a:rPr lang="fr-CA" dirty="0">
                <a:latin typeface="+mj-lt"/>
              </a:rPr>
              <a:t>2020</a:t>
            </a:r>
            <a:r>
              <a:rPr lang="fr-CA" dirty="0">
                <a:latin typeface="Atkinson Hyperlegible" pitchFamily="50" charset="0"/>
              </a:rPr>
              <a:t> (gris)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5D07A21-EC5C-F9C1-3D1D-34F7C134D66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fr-CA" dirty="0"/>
              <a:t>Confidentialité : public</a:t>
            </a:r>
          </a:p>
        </p:txBody>
      </p:sp>
      <p:pic>
        <p:nvPicPr>
          <p:cNvPr id="1026" name="Picture 2" descr="2012-227-338">
            <a:extLst>
              <a:ext uri="{FF2B5EF4-FFF2-40B4-BE49-F238E27FC236}">
                <a16:creationId xmlns:a16="http://schemas.microsoft.com/office/drawing/2014/main" id="{75576326-BB35-D276-E009-A8C52FC5A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4" y="1943447"/>
            <a:ext cx="2783209" cy="18513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00-123-2-0049">
            <a:extLst>
              <a:ext uri="{FF2B5EF4-FFF2-40B4-BE49-F238E27FC236}">
                <a16:creationId xmlns:a16="http://schemas.microsoft.com/office/drawing/2014/main" id="{1DC24BE9-BB73-3D25-3537-073BDEDC6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889" y="1378734"/>
            <a:ext cx="1785137" cy="26777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98-109-5-0007">
            <a:extLst>
              <a:ext uri="{FF2B5EF4-FFF2-40B4-BE49-F238E27FC236}">
                <a16:creationId xmlns:a16="http://schemas.microsoft.com/office/drawing/2014/main" id="{CB62B78F-8260-7603-CF67-3F46A1150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46063" y="1943447"/>
            <a:ext cx="2797661" cy="18651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1BA3F6-B3E8-D38E-CEA5-99667E1EF21A}"/>
              </a:ext>
            </a:extLst>
          </p:cNvPr>
          <p:cNvSpPr/>
          <p:nvPr/>
        </p:nvSpPr>
        <p:spPr>
          <a:xfrm>
            <a:off x="11525693" y="52343"/>
            <a:ext cx="666307" cy="300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3127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3F402-1DAC-B6DB-F006-28A84705C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6B3CA54-37FF-A66B-58CF-7FC2EB148B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800" y="5529263"/>
            <a:ext cx="11328400" cy="9191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i="0" u="none" strike="noStrike" kern="1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Chimie du </a:t>
            </a:r>
            <a:r>
              <a:rPr kumimoji="0" lang="fr-FR" sz="2000" i="0" u="none" strike="noStrike" kern="120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pentachlorophénol</a:t>
            </a:r>
            <a:r>
              <a:rPr kumimoji="0" lang="fr-FR" sz="2000" i="0" u="none" strike="noStrike" kern="1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et des dioxines-furannes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tkinson Hyperlegible" pitchFamily="50" charset="0"/>
              <a:ea typeface="+mn-ea"/>
              <a:cs typeface="+mn-cs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6479D6-027E-DAEA-6557-D31B3E4F34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2514" y="1000001"/>
            <a:ext cx="6066972" cy="4494212"/>
          </a:xfrm>
        </p:spPr>
        <p:txBody>
          <a:bodyPr/>
          <a:lstStyle/>
          <a:p>
            <a:r>
              <a:rPr lang="en-CA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1101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71B3FE5A-E855-49BD-A2E5-9A2D6EF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44274"/>
            <a:ext cx="11328400" cy="500400"/>
          </a:xfrm>
        </p:spPr>
        <p:txBody>
          <a:bodyPr vert="horz"/>
          <a:lstStyle/>
          <a:p>
            <a:r>
              <a:rPr lang="fr-CA" dirty="0" err="1"/>
              <a:t>Pentachlorophénol</a:t>
            </a:r>
            <a:r>
              <a:rPr lang="fr-CA" dirty="0"/>
              <a:t> (PCP)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25C1432-87DD-537F-D14F-085C5882C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" y="973195"/>
            <a:ext cx="11326813" cy="278662"/>
          </a:xfrm>
        </p:spPr>
        <p:txBody>
          <a:bodyPr/>
          <a:lstStyle/>
          <a:p>
            <a:r>
              <a:rPr lang="fr-CA" sz="2400" i="0" u="none" strike="noStrike" baseline="0" dirty="0">
                <a:latin typeface="Arial" panose="020B0604020202020204" pitchFamily="34" charset="0"/>
              </a:rPr>
              <a:t>C</a:t>
            </a:r>
            <a:r>
              <a:rPr lang="fr-CA" sz="2400" i="0" u="none" strike="noStrike" baseline="-25000" dirty="0">
                <a:latin typeface="Arial" panose="020B0604020202020204" pitchFamily="34" charset="0"/>
              </a:rPr>
              <a:t>6</a:t>
            </a:r>
            <a:r>
              <a:rPr lang="fr-CA" sz="2400" i="0" u="none" strike="noStrike" baseline="0" dirty="0">
                <a:latin typeface="Arial" panose="020B0604020202020204" pitchFamily="34" charset="0"/>
              </a:rPr>
              <a:t>HOCl</a:t>
            </a:r>
            <a:r>
              <a:rPr lang="fr-CA" sz="2400" i="0" u="none" strike="noStrike" baseline="-25000" dirty="0">
                <a:latin typeface="Arial" panose="020B0604020202020204" pitchFamily="34" charset="0"/>
              </a:rPr>
              <a:t>5</a:t>
            </a:r>
            <a:endParaRPr lang="fr-CA" sz="2400" baseline="-25000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92E0F2E-7113-4445-9ED3-BB5AFD5C4F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63901"/>
            <a:ext cx="7900910" cy="4367212"/>
          </a:xfrm>
        </p:spPr>
        <p:txBody>
          <a:bodyPr/>
          <a:lstStyle/>
          <a:p>
            <a:pPr marL="0" lvl="1" indent="0">
              <a:buNone/>
            </a:pPr>
            <a:r>
              <a:rPr lang="fr-CA" sz="2000" b="1" i="0" u="none" strike="noStrike" baseline="0" dirty="0">
                <a:latin typeface="Arial" panose="020B0604020202020204" pitchFamily="34" charset="0"/>
              </a:rPr>
              <a:t>Agent de préservation du bois homologué par l’ARLA au Canada</a:t>
            </a:r>
          </a:p>
          <a:p>
            <a:pPr lvl="2"/>
            <a:r>
              <a:rPr lang="fr-C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Imprégnation sous pression à une profondeur garantissant une résistance à long terme à l'attaque des champignons et des insectes</a:t>
            </a:r>
          </a:p>
          <a:p>
            <a:pPr lvl="2"/>
            <a:r>
              <a:rPr lang="fr-CA" sz="1800" dirty="0">
                <a:latin typeface="Arial" panose="020B0604020202020204" pitchFamily="34" charset="0"/>
                <a:cs typeface="Times New Roman" panose="02020603050405020304" pitchFamily="18" charset="0"/>
              </a:rPr>
              <a:t>Interdiction d’achat de bois traité au PCP au Canada depuis le 15 septembre 2023</a:t>
            </a:r>
          </a:p>
          <a:p>
            <a:pPr lvl="2"/>
            <a:r>
              <a:rPr lang="fr-CA" sz="1800" dirty="0">
                <a:latin typeface="Arial" panose="020B0604020202020204" pitchFamily="34" charset="0"/>
                <a:cs typeface="Times New Roman" panose="02020603050405020304" pitchFamily="18" charset="0"/>
              </a:rPr>
              <a:t>Interdiction d’utiliser du bois traité au PCP au Canada après le 4 octobre 2026</a:t>
            </a:r>
          </a:p>
          <a:p>
            <a:pPr marL="0" lvl="1" indent="0">
              <a:buNone/>
            </a:pPr>
            <a:r>
              <a:rPr lang="fr-CA" sz="2000" b="1" dirty="0">
                <a:latin typeface="Arial" panose="020B0604020202020204" pitchFamily="34" charset="0"/>
              </a:rPr>
              <a:t>Comportement environnemental particulier</a:t>
            </a:r>
            <a:endParaRPr lang="fr-CA" sz="2000" b="1" i="0" u="none" strike="noStrike" baseline="0" dirty="0">
              <a:latin typeface="Arial" panose="020B0604020202020204" pitchFamily="34" charset="0"/>
            </a:endParaRPr>
          </a:p>
          <a:p>
            <a:pPr lvl="2"/>
            <a:r>
              <a:rPr lang="fr-CA" sz="1800" dirty="0">
                <a:latin typeface="Arial" panose="020B0604020202020204" pitchFamily="34" charset="0"/>
                <a:cs typeface="Times New Roman" panose="02020603050405020304" pitchFamily="18" charset="0"/>
              </a:rPr>
              <a:t>Plus dense que l’eau</a:t>
            </a:r>
          </a:p>
          <a:p>
            <a:pPr lvl="2"/>
            <a:r>
              <a:rPr lang="fr-CA" sz="1800" dirty="0">
                <a:latin typeface="Arial" panose="020B0604020202020204" pitchFamily="34" charset="0"/>
                <a:cs typeface="Times New Roman" panose="02020603050405020304" pitchFamily="18" charset="0"/>
              </a:rPr>
              <a:t>Peu mobile sauf si le procédé utilise de diesel</a:t>
            </a:r>
          </a:p>
          <a:p>
            <a:pPr lvl="2"/>
            <a:r>
              <a:rPr lang="fr-CA" sz="1800" dirty="0">
                <a:latin typeface="Arial" panose="020B0604020202020204" pitchFamily="34" charset="0"/>
                <a:cs typeface="Times New Roman" panose="02020603050405020304" pitchFamily="18" charset="0"/>
              </a:rPr>
              <a:t>Biodégradable</a:t>
            </a:r>
          </a:p>
          <a:p>
            <a:pPr marL="182563" lvl="2" indent="0">
              <a:buNone/>
            </a:pPr>
            <a:endParaRPr lang="fr-CA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Espace réservé du pied de page 20">
            <a:extLst>
              <a:ext uri="{FF2B5EF4-FFF2-40B4-BE49-F238E27FC236}">
                <a16:creationId xmlns:a16="http://schemas.microsoft.com/office/drawing/2014/main" id="{924C16CC-4DC1-25EA-C744-A75D7577780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645400" y="6559473"/>
            <a:ext cx="4114800" cy="153888"/>
          </a:xfrm>
        </p:spPr>
        <p:txBody>
          <a:bodyPr/>
          <a:lstStyle/>
          <a:p>
            <a:r>
              <a:rPr lang="fr-CA" dirty="0"/>
              <a:t>Confidentialité : publique</a:t>
            </a:r>
          </a:p>
        </p:txBody>
      </p:sp>
      <p:pic>
        <p:nvPicPr>
          <p:cNvPr id="2052" name="Picture 4" descr="Trois appareils de laboratoire remplis de liquide de couleurs assorties">
            <a:extLst>
              <a:ext uri="{FF2B5EF4-FFF2-40B4-BE49-F238E27FC236}">
                <a16:creationId xmlns:a16="http://schemas.microsoft.com/office/drawing/2014/main" id="{0D814CE7-C985-A8A5-6385-A148337D0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0" t="-600" r="11767" b="600"/>
          <a:stretch/>
        </p:blipFill>
        <p:spPr bwMode="auto">
          <a:xfrm>
            <a:off x="8332710" y="-88649"/>
            <a:ext cx="3899190" cy="694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158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64470-A074-E594-FB8A-B950088CB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888DE33-1B73-C993-788F-9A382AEC9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44274"/>
            <a:ext cx="11328400" cy="500400"/>
          </a:xfrm>
        </p:spPr>
        <p:txBody>
          <a:bodyPr vert="horz"/>
          <a:lstStyle/>
          <a:p>
            <a:r>
              <a:rPr lang="fr-CA" dirty="0"/>
              <a:t>Dioxines et furannes (PCDD-PCDF)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94D259B-AC17-B327-CAFC-0CBF13B94C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1" y="973194"/>
            <a:ext cx="7900910" cy="84484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r-C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Polychlorodibenzodioxines</a:t>
            </a:r>
            <a:r>
              <a:rPr lang="fr-C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(PCDD)</a:t>
            </a:r>
          </a:p>
          <a:p>
            <a:pPr>
              <a:spcBef>
                <a:spcPts val="600"/>
              </a:spcBef>
            </a:pPr>
            <a:r>
              <a:rPr lang="fr-CA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C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olychlorodibenzofurannes</a:t>
            </a:r>
            <a:r>
              <a:rPr lang="fr-C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(PCDF)</a:t>
            </a:r>
            <a:endParaRPr lang="fr-CA" sz="2400" baseline="-25000" dirty="0"/>
          </a:p>
        </p:txBody>
      </p:sp>
      <p:sp>
        <p:nvSpPr>
          <p:cNvPr id="21" name="Espace réservé du pied de page 20">
            <a:extLst>
              <a:ext uri="{FF2B5EF4-FFF2-40B4-BE49-F238E27FC236}">
                <a16:creationId xmlns:a16="http://schemas.microsoft.com/office/drawing/2014/main" id="{53A7CA2A-D152-9B94-4AAC-2DF543FC53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645400" y="6559473"/>
            <a:ext cx="4114800" cy="153888"/>
          </a:xfrm>
        </p:spPr>
        <p:txBody>
          <a:bodyPr/>
          <a:lstStyle/>
          <a:p>
            <a:r>
              <a:rPr lang="fr-CA" dirty="0"/>
              <a:t>Confidentialité : publique</a:t>
            </a:r>
          </a:p>
        </p:txBody>
      </p:sp>
      <p:pic>
        <p:nvPicPr>
          <p:cNvPr id="2052" name="Picture 4" descr="Trois appareils de laboratoire remplis de liquide de couleurs assorties">
            <a:extLst>
              <a:ext uri="{FF2B5EF4-FFF2-40B4-BE49-F238E27FC236}">
                <a16:creationId xmlns:a16="http://schemas.microsoft.com/office/drawing/2014/main" id="{553F47B7-3A38-5BA6-D406-C04F9E5FC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0" t="-600" r="11767" b="600"/>
          <a:stretch/>
        </p:blipFill>
        <p:spPr bwMode="auto">
          <a:xfrm>
            <a:off x="8332710" y="-88649"/>
            <a:ext cx="3899190" cy="694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9">
            <a:extLst>
              <a:ext uri="{FF2B5EF4-FFF2-40B4-BE49-F238E27FC236}">
                <a16:creationId xmlns:a16="http://schemas.microsoft.com/office/drawing/2014/main" id="{198D5858-FF06-EF76-734E-54E2E6F1CCE6}"/>
              </a:ext>
            </a:extLst>
          </p:cNvPr>
          <p:cNvSpPr txBox="1">
            <a:spLocks/>
          </p:cNvSpPr>
          <p:nvPr/>
        </p:nvSpPr>
        <p:spPr>
          <a:xfrm>
            <a:off x="431801" y="1846561"/>
            <a:ext cx="7844416" cy="43672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2pPr>
            <a:lvl3pPr marL="3571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3pPr>
            <a:lvl4pPr marL="539750" indent="-1825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fr-CA" sz="2000" b="1" dirty="0">
                <a:latin typeface="Arial" panose="020B0604020202020204" pitchFamily="34" charset="0"/>
              </a:rPr>
              <a:t>Impureté dans le procédé de fabrication du PCP</a:t>
            </a:r>
          </a:p>
          <a:p>
            <a:pPr lvl="2"/>
            <a:r>
              <a:rPr lang="fr-CA" sz="1800" dirty="0">
                <a:latin typeface="Arial" panose="020B0604020202020204" pitchFamily="34" charset="0"/>
              </a:rPr>
              <a:t>Réaction des congénères (Holt)</a:t>
            </a:r>
          </a:p>
          <a:p>
            <a:pPr lvl="2"/>
            <a:r>
              <a:rPr lang="fr-CA" sz="1800" dirty="0">
                <a:latin typeface="Arial" panose="020B0604020202020204" pitchFamily="34" charset="0"/>
              </a:rPr>
              <a:t>Plusieurs brevets de minimisation depuis 1980 à 2023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fr-CA" sz="2000" b="1" dirty="0">
                <a:latin typeface="Arial" panose="020B0604020202020204" pitchFamily="34" charset="0"/>
              </a:rPr>
              <a:t>2 familles de congénères similaires</a:t>
            </a:r>
          </a:p>
          <a:p>
            <a:pPr lvl="2"/>
            <a:r>
              <a:rPr lang="fr-CA" sz="1800" dirty="0">
                <a:latin typeface="Arial" panose="020B0604020202020204" pitchFamily="34" charset="0"/>
              </a:rPr>
              <a:t>PCDD : 75 congénères</a:t>
            </a:r>
          </a:p>
          <a:p>
            <a:pPr lvl="2"/>
            <a:r>
              <a:rPr lang="fr-CA" sz="1800" dirty="0">
                <a:latin typeface="Arial" panose="020B0604020202020204" pitchFamily="34" charset="0"/>
              </a:rPr>
              <a:t>PCDF : 135 congénères</a:t>
            </a:r>
          </a:p>
          <a:p>
            <a:pPr marL="0" lvl="1" indent="0">
              <a:buNone/>
            </a:pPr>
            <a:r>
              <a:rPr lang="fr-CA" sz="2000" b="1" dirty="0">
                <a:latin typeface="Arial" panose="020B0604020202020204" pitchFamily="34" charset="0"/>
              </a:rPr>
              <a:t>Comportement environnemental particulier</a:t>
            </a:r>
            <a:endParaRPr lang="fr-CA" sz="2000" b="1" i="0" u="none" strike="noStrike" baseline="0" dirty="0">
              <a:latin typeface="Arial" panose="020B0604020202020204" pitchFamily="34" charset="0"/>
            </a:endParaRPr>
          </a:p>
          <a:p>
            <a:pPr lvl="2"/>
            <a:r>
              <a:rPr lang="fr-CA" sz="1800" dirty="0">
                <a:latin typeface="Arial" panose="020B0604020202020204" pitchFamily="34" charset="0"/>
                <a:cs typeface="Times New Roman" panose="02020603050405020304" pitchFamily="18" charset="0"/>
              </a:rPr>
              <a:t>Hydrophobe</a:t>
            </a:r>
          </a:p>
          <a:p>
            <a:pPr lvl="2"/>
            <a:r>
              <a:rPr lang="fr-CA" sz="1800" dirty="0">
                <a:latin typeface="Arial" panose="020B0604020202020204" pitchFamily="34" charset="0"/>
                <a:cs typeface="Times New Roman" panose="02020603050405020304" pitchFamily="18" charset="0"/>
              </a:rPr>
              <a:t>Aussi mobile que le PCP</a:t>
            </a:r>
          </a:p>
          <a:p>
            <a:pPr lvl="2"/>
            <a:r>
              <a:rPr lang="fr-CA" sz="1800" dirty="0">
                <a:latin typeface="Arial" panose="020B0604020202020204" pitchFamily="34" charset="0"/>
                <a:cs typeface="Times New Roman" panose="02020603050405020304" pitchFamily="18" charset="0"/>
              </a:rPr>
              <a:t>Demi-vie de plusieurs décennies additionnelles au PCP</a:t>
            </a:r>
            <a:endParaRPr lang="fr-CA" dirty="0">
              <a:latin typeface="Arial" panose="020B0604020202020204" pitchFamily="34" charset="0"/>
            </a:endParaRPr>
          </a:p>
        </p:txBody>
      </p:sp>
      <p:pic>
        <p:nvPicPr>
          <p:cNvPr id="2050" name="Picture 2" descr="Polychlorodibenzo-p-dioxine — Wikipédia">
            <a:extLst>
              <a:ext uri="{FF2B5EF4-FFF2-40B4-BE49-F238E27FC236}">
                <a16:creationId xmlns:a16="http://schemas.microsoft.com/office/drawing/2014/main" id="{1D60081B-EF1E-5AC2-9092-159C4A2C6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666" y="5605744"/>
            <a:ext cx="2413419" cy="12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0C750BD-82E2-8F79-676B-CE792301F54E}"/>
              </a:ext>
            </a:extLst>
          </p:cNvPr>
          <p:cNvSpPr txBox="1"/>
          <p:nvPr/>
        </p:nvSpPr>
        <p:spPr>
          <a:xfrm>
            <a:off x="3299437" y="6521034"/>
            <a:ext cx="2361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>
                <a:latin typeface="+mj-lt"/>
              </a:rPr>
              <a:t>Crédit photo : Wikipédia</a:t>
            </a:r>
          </a:p>
        </p:txBody>
      </p:sp>
    </p:spTree>
    <p:extLst>
      <p:ext uri="{BB962C8B-B14F-4D97-AF65-F5344CB8AC3E}">
        <p14:creationId xmlns:p14="http://schemas.microsoft.com/office/powerpoint/2010/main" val="3662855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98B9F-B51C-C927-3EE0-33C304A1E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83888F-2784-C35D-B708-447200F618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800" y="5529263"/>
            <a:ext cx="11328400" cy="9191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sz="2000" dirty="0">
                <a:solidFill>
                  <a:schemeClr val="bg1"/>
                </a:solidFill>
              </a:rPr>
              <a:t>Enjeu de toxicité qui influence les critères de qualité environnementale</a:t>
            </a:r>
            <a:endParaRPr kumimoji="0" lang="fr-FR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tkinson Hyperlegible" pitchFamily="50" charset="0"/>
              <a:ea typeface="+mn-ea"/>
              <a:cs typeface="+mn-cs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105269-8B8F-BECB-8B21-D2FF2C710C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2514" y="1000001"/>
            <a:ext cx="6066972" cy="4494212"/>
          </a:xfrm>
        </p:spPr>
        <p:txBody>
          <a:bodyPr/>
          <a:lstStyle/>
          <a:p>
            <a:r>
              <a:rPr lang="en-CA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40612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71B3FE5A-E855-49BD-A2E5-9A2D6EF3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82" y="442886"/>
            <a:ext cx="7912100" cy="498598"/>
          </a:xfrm>
        </p:spPr>
        <p:txBody>
          <a:bodyPr vert="horz"/>
          <a:lstStyle/>
          <a:p>
            <a:r>
              <a:rPr lang="fr-CA" dirty="0"/>
              <a:t>Polluant organique persistant (POP)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CC826D9-B66B-CBF9-B85B-9783798CD53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645400" y="6559473"/>
            <a:ext cx="4114800" cy="153888"/>
          </a:xfrm>
        </p:spPr>
        <p:txBody>
          <a:bodyPr/>
          <a:lstStyle/>
          <a:p>
            <a:r>
              <a:rPr lang="fr-CA"/>
              <a:t>Confidentialité : interne</a:t>
            </a:r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647FE226-FBBC-5690-88DC-2479036C5EA7}"/>
              </a:ext>
            </a:extLst>
          </p:cNvPr>
          <p:cNvSpPr txBox="1">
            <a:spLocks/>
          </p:cNvSpPr>
          <p:nvPr/>
        </p:nvSpPr>
        <p:spPr>
          <a:xfrm>
            <a:off x="245782" y="1364081"/>
            <a:ext cx="7900910" cy="53492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2pPr>
            <a:lvl3pPr marL="3571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3pPr>
            <a:lvl4pPr marL="539750" indent="-1825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fr-CA" sz="2000" b="1" dirty="0">
                <a:latin typeface="Arial" panose="020B0604020202020204" pitchFamily="34" charset="0"/>
              </a:rPr>
              <a:t>Contaminant anthropique de plusieurs origines</a:t>
            </a:r>
          </a:p>
          <a:p>
            <a:pPr lvl="2"/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Herbicides (ex.: agent orange)</a:t>
            </a:r>
          </a:p>
          <a:p>
            <a:pPr lvl="2"/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Blanchiment du papier avec des composés chlorés </a:t>
            </a:r>
          </a:p>
          <a:p>
            <a:pPr lvl="2"/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Incinération des déchets et certains procédés industriels</a:t>
            </a:r>
          </a:p>
          <a:p>
            <a:pPr lvl="2"/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Combustion partielle d’hydrocarbures et de BPC</a:t>
            </a:r>
          </a:p>
          <a:p>
            <a:pPr lvl="3"/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Attention : huiles minérales isolantes des transformateurs : &gt;20 000 ppm de BPC.</a:t>
            </a:r>
          </a:p>
          <a:p>
            <a:pPr lvl="2"/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Chauffage au bois et feux de forêt</a:t>
            </a:r>
          </a:p>
          <a:p>
            <a:pPr lvl="3"/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Attention : concentrations inférieures aux limites de détection des laboratoires accrédités.</a:t>
            </a:r>
            <a:endParaRPr lang="fr-CA" sz="1400" b="1" dirty="0">
              <a:latin typeface="Arial" panose="020B0604020202020204" pitchFamily="34" charset="0"/>
            </a:endParaRPr>
          </a:p>
          <a:p>
            <a:pPr marL="0" lvl="1" indent="0">
              <a:buFont typeface="Arial" panose="020B0604020202020204" pitchFamily="34" charset="0"/>
              <a:buNone/>
            </a:pPr>
            <a:r>
              <a:rPr lang="fr-CA" sz="2000" b="1" dirty="0">
                <a:latin typeface="Arial" panose="020B0604020202020204" pitchFamily="34" charset="0"/>
              </a:rPr>
              <a:t>Facteur d’équivalence toxique (FET)</a:t>
            </a:r>
          </a:p>
          <a:p>
            <a:pPr lvl="2"/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Toxicité variable selon le positionnement des chlores</a:t>
            </a:r>
          </a:p>
          <a:p>
            <a:pPr lvl="2"/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Facteur de comparaison au plus toxique : 2,3,7,8-tétrachlorodibenzodioxine (2,3,7,8-T</a:t>
            </a:r>
            <a:r>
              <a:rPr lang="fr-CA" sz="1800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CDD)</a:t>
            </a:r>
          </a:p>
          <a:p>
            <a:pPr lvl="2"/>
            <a:r>
              <a:rPr lang="fr-CA" sz="1800" dirty="0">
                <a:latin typeface="Arial" panose="020B0604020202020204" pitchFamily="34" charset="0"/>
                <a:cs typeface="Times New Roman" panose="02020603050405020304" pitchFamily="18" charset="0"/>
              </a:rPr>
              <a:t>Références toxicologiques selon l’OMS et l’OTAN</a:t>
            </a:r>
          </a:p>
          <a:p>
            <a:pPr lvl="3"/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PCDD : 7 congénères plus toxiques que les autres congénères chlorés</a:t>
            </a:r>
          </a:p>
          <a:p>
            <a:pPr lvl="3"/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PCDF : 10 plus toxiques que les autres congénères chlorés</a:t>
            </a:r>
          </a:p>
          <a:p>
            <a:pPr lvl="3"/>
            <a:endParaRPr lang="fr-CA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omme tenant des fleurs blanches">
            <a:extLst>
              <a:ext uri="{FF2B5EF4-FFF2-40B4-BE49-F238E27FC236}">
                <a16:creationId xmlns:a16="http://schemas.microsoft.com/office/drawing/2014/main" id="{4890AD56-7916-305B-E6D6-907E60C11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" r="4697"/>
          <a:stretch/>
        </p:blipFill>
        <p:spPr bwMode="auto">
          <a:xfrm>
            <a:off x="8157882" y="0"/>
            <a:ext cx="403411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C3C360ED-EAAA-8C92-5999-6F54A6951B71}"/>
              </a:ext>
            </a:extLst>
          </p:cNvPr>
          <p:cNvSpPr txBox="1">
            <a:spLocks/>
          </p:cNvSpPr>
          <p:nvPr/>
        </p:nvSpPr>
        <p:spPr>
          <a:xfrm>
            <a:off x="245782" y="941484"/>
            <a:ext cx="11326813" cy="278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Atkinson Hyperlegible" pitchFamily="50" charset="0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2pPr>
            <a:lvl3pPr marL="3571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3pPr>
            <a:lvl4pPr marL="539750" indent="-1825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Atkinson Hyperlegible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PCDD-PCDF</a:t>
            </a:r>
          </a:p>
        </p:txBody>
      </p:sp>
    </p:spTree>
    <p:extLst>
      <p:ext uri="{BB962C8B-B14F-4D97-AF65-F5344CB8AC3E}">
        <p14:creationId xmlns:p14="http://schemas.microsoft.com/office/powerpoint/2010/main" val="22749632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902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Y-%m-%d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heme/theme1.xml><?xml version="1.0" encoding="utf-8"?>
<a:theme xmlns:a="http://schemas.openxmlformats.org/drawingml/2006/main" name="Conception personnalisée">
  <a:themeElements>
    <a:clrScheme name="HQ2023">
      <a:dk1>
        <a:srgbClr val="000000"/>
      </a:dk1>
      <a:lt1>
        <a:srgbClr val="FFFFFF"/>
      </a:lt1>
      <a:dk2>
        <a:srgbClr val="0F096C"/>
      </a:dk2>
      <a:lt2>
        <a:srgbClr val="EAEAEA"/>
      </a:lt2>
      <a:accent1>
        <a:srgbClr val="0E75E5"/>
      </a:accent1>
      <a:accent2>
        <a:srgbClr val="1224B8"/>
      </a:accent2>
      <a:accent3>
        <a:srgbClr val="FF9B00"/>
      </a:accent3>
      <a:accent4>
        <a:srgbClr val="FD7714"/>
      </a:accent4>
      <a:accent5>
        <a:srgbClr val="E8F2FE"/>
      </a:accent5>
      <a:accent6>
        <a:srgbClr val="080238"/>
      </a:accent6>
      <a:hlink>
        <a:srgbClr val="1224B8"/>
      </a:hlink>
      <a:folHlink>
        <a:srgbClr val="1224B8"/>
      </a:folHlink>
    </a:clrScheme>
    <a:fontScheme name="Aria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  <a:custClrLst>
    <a:custClr name="Bleu HQ">
      <a:srgbClr val="0F096C"/>
    </a:custClr>
    <a:custClr name="Bleu moyen">
      <a:srgbClr val="1224B8"/>
    </a:custClr>
    <a:custClr name="Bleu clair">
      <a:srgbClr val="0E75E5"/>
    </a:custClr>
    <a:custClr name="Turquoise">
      <a:srgbClr val="2EBF9D"/>
    </a:custClr>
    <a:custClr name="Vert">
      <a:srgbClr val="35B74B"/>
    </a:custClr>
    <a:custClr name="Vert-jaune">
      <a:srgbClr val="BFCC19"/>
    </a:custClr>
    <a:custClr name="Jaune">
      <a:srgbClr val="F7E500"/>
    </a:custClr>
    <a:custClr name="Jaune-orange">
      <a:srgbClr val="FDCC0F"/>
    </a:custClr>
    <a:custClr name="Orange HQ">
      <a:srgbClr val="FF9B00"/>
    </a:custClr>
    <a:custClr name="Orange foncé">
      <a:srgbClr val="FD7714"/>
    </a:custClr>
  </a:custClrLst>
  <a:extLst>
    <a:ext uri="{05A4C25C-085E-4340-85A3-A5531E510DB2}">
      <thm15:themeFamily xmlns:thm15="http://schemas.microsoft.com/office/thememl/2012/main" name="HQ presentation [16-9] 2024G151 [PPT] – oct.2024.pptx" id="{AA6B5FA5-1007-40D0-AF29-694886D702E1}" vid="{6B309668-73EE-4182-B38A-EC5CB5BA641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8567fc-3311-4a08-8bb7-9040b9af335f">
      <Terms xmlns="http://schemas.microsoft.com/office/infopath/2007/PartnerControls"/>
    </lcf76f155ced4ddcb4097134ff3c332f>
    <TaxCatchAll xmlns="1d217fcb-5ba5-4f5b-bccf-504b34ffc92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B9D45374909E44B02903861DDCBC5D" ma:contentTypeVersion="12" ma:contentTypeDescription="Crée un document." ma:contentTypeScope="" ma:versionID="c8391bb74e3ab72a139281a1c7b7b3e6">
  <xsd:schema xmlns:xsd="http://www.w3.org/2001/XMLSchema" xmlns:xs="http://www.w3.org/2001/XMLSchema" xmlns:p="http://schemas.microsoft.com/office/2006/metadata/properties" xmlns:ns2="a68567fc-3311-4a08-8bb7-9040b9af335f" xmlns:ns3="1d217fcb-5ba5-4f5b-bccf-504b34ffc923" targetNamespace="http://schemas.microsoft.com/office/2006/metadata/properties" ma:root="true" ma:fieldsID="bab19273b85eb2d95c8e0a0ce798ec80" ns2:_="" ns3:_="">
    <xsd:import namespace="a68567fc-3311-4a08-8bb7-9040b9af335f"/>
    <xsd:import namespace="1d217fcb-5ba5-4f5b-bccf-504b34ffc9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567fc-3311-4a08-8bb7-9040b9af33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9af8a74a-244d-49cf-a851-f53080f01a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217fcb-5ba5-4f5b-bccf-504b34ffc9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f670512-8080-4eb0-85cb-c355777c0d15}" ma:internalName="TaxCatchAll" ma:showField="CatchAllData" ma:web="1d217fcb-5ba5-4f5b-bccf-504b34ffc9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4111DC-5E10-4557-98B7-5C6D69C1B3DA}">
  <ds:schemaRefs>
    <ds:schemaRef ds:uri="http://purl.org/dc/terms/"/>
    <ds:schemaRef ds:uri="http://schemas.openxmlformats.org/package/2006/metadata/core-properties"/>
    <ds:schemaRef ds:uri="http://purl.org/dc/dcmitype/"/>
    <ds:schemaRef ds:uri="274764de-4ae7-4d19-8fc5-4bd5c42f86cf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FDE15DA-3C09-4C44-ABA5-C2AAB83DA7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58BCA2-A2AB-4144-92F0-F0E00576A538}"/>
</file>

<file path=docMetadata/LabelInfo.xml><?xml version="1.0" encoding="utf-8"?>
<clbl:labelList xmlns:clbl="http://schemas.microsoft.com/office/2020/mipLabelMetadata">
  <clbl:label id="{5af313ef-8edb-402d-b576-47820579b2e0}" enabled="1" method="Standard" siteId="{f40a10f0-50ee-4880-9a37-6e1dd4ac2ff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HQ presentation [16-9] 2024G151 [PPT] – oct.2024</Template>
  <TotalTime>1101</TotalTime>
  <Words>2180</Words>
  <Application>Microsoft Office PowerPoint</Application>
  <PresentationFormat>Personnalisé</PresentationFormat>
  <Paragraphs>268</Paragraphs>
  <Slides>32</Slides>
  <Notes>32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8" baseType="lpstr">
      <vt:lpstr>Arial</vt:lpstr>
      <vt:lpstr>Atkinson Hyperlegible</vt:lpstr>
      <vt:lpstr>Calibri</vt:lpstr>
      <vt:lpstr>Lucida Grande</vt:lpstr>
      <vt:lpstr>Wingdings</vt:lpstr>
      <vt:lpstr>Conception personnalisée</vt:lpstr>
      <vt:lpstr>Contamination aux dioxines et furannes</vt:lpstr>
      <vt:lpstr>Plan de la présentation</vt:lpstr>
      <vt:lpstr>Contexte de contamination des poteaux traités chez Hydro-Québec</vt:lpstr>
      <vt:lpstr>Le poteau traité chez Hydro-Québec</vt:lpstr>
      <vt:lpstr>Chimie du pentachlorophénol et des dioxines-furannes</vt:lpstr>
      <vt:lpstr>Pentachlorophénol (PCP)</vt:lpstr>
      <vt:lpstr>Dioxines et furannes (PCDD-PCDF)</vt:lpstr>
      <vt:lpstr>Enjeu de toxicité qui influence les critères de qualité environnementale</vt:lpstr>
      <vt:lpstr>Polluant organique persistant (POP)</vt:lpstr>
      <vt:lpstr>Critères de qualité des sols et des eaux souterraines</vt:lpstr>
      <vt:lpstr>Critères de qualité des sols et des eaux souterraines</vt:lpstr>
      <vt:lpstr>Voilà pourquoi Hydro-Québec s’est investi à mieux comprendre les PCDD-PCDF!</vt:lpstr>
      <vt:lpstr>Adaptations au protocole de caractérisation environnementale</vt:lpstr>
      <vt:lpstr>Adaptations du protocole aux PCDD-PCDF</vt:lpstr>
      <vt:lpstr>Protocole recommandé à nos professionnels</vt:lpstr>
      <vt:lpstr>Caractérisation des eaux souterraines</vt:lpstr>
      <vt:lpstr>Interprétations particulières des résultats</vt:lpstr>
      <vt:lpstr>Le défi de la représentativité des résultats</vt:lpstr>
      <vt:lpstr>Méthode Falcon</vt:lpstr>
      <vt:lpstr>Méthode Falcon</vt:lpstr>
      <vt:lpstr>Outil de duplicabilité</vt:lpstr>
      <vt:lpstr>Diagnostic de reproductibilité</vt:lpstr>
      <vt:lpstr>Présentation PowerPoint</vt:lpstr>
      <vt:lpstr>Modèle conceptuel de contamination</vt:lpstr>
      <vt:lpstr>Technologies de traitement des sols, des MGR et des eaux évaluées par Hydro-Québec</vt:lpstr>
      <vt:lpstr>Options de traitement des eaux et des sols </vt:lpstr>
      <vt:lpstr>Présentation PowerPoint</vt:lpstr>
      <vt:lpstr>Recherche et développement</vt:lpstr>
      <vt:lpstr>Mesures de terrain</vt:lpstr>
      <vt:lpstr>Traitement des eaux</vt:lpstr>
      <vt:lpstr>Présentation PowerPoint</vt:lpstr>
      <vt:lpstr>Merci !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Monfette, Christine</dc:creator>
  <dc:description>2021G532 - 2021-06-07</dc:description>
  <cp:lastModifiedBy>Gauvreau, André</cp:lastModifiedBy>
  <cp:revision>2</cp:revision>
  <cp:lastPrinted>2020-03-12T15:35:31Z</cp:lastPrinted>
  <dcterms:created xsi:type="dcterms:W3CDTF">2025-01-16T14:25:45Z</dcterms:created>
  <dcterms:modified xsi:type="dcterms:W3CDTF">2025-02-11T20:00:36Z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af313ef-8edb-402d-b576-47820579b2e0_Enabled">
    <vt:lpwstr>true</vt:lpwstr>
  </property>
  <property fmtid="{D5CDD505-2E9C-101B-9397-08002B2CF9AE}" pid="3" name="MSIP_Label_5af313ef-8edb-402d-b576-47820579b2e0_SetDate">
    <vt:lpwstr>2024-10-29T13:28:23Z</vt:lpwstr>
  </property>
  <property fmtid="{D5CDD505-2E9C-101B-9397-08002B2CF9AE}" pid="4" name="MSIP_Label_5af313ef-8edb-402d-b576-47820579b2e0_Method">
    <vt:lpwstr>Standard</vt:lpwstr>
  </property>
  <property fmtid="{D5CDD505-2E9C-101B-9397-08002B2CF9AE}" pid="5" name="MSIP_Label_5af313ef-8edb-402d-b576-47820579b2e0_Name">
    <vt:lpwstr>5af313ef-8edb-402d-b576-47820579b2e0</vt:lpwstr>
  </property>
  <property fmtid="{D5CDD505-2E9C-101B-9397-08002B2CF9AE}" pid="6" name="MSIP_Label_5af313ef-8edb-402d-b576-47820579b2e0_SiteId">
    <vt:lpwstr>f40a10f0-50ee-4880-9a37-6e1dd4ac2ff3</vt:lpwstr>
  </property>
  <property fmtid="{D5CDD505-2E9C-101B-9397-08002B2CF9AE}" pid="7" name="MSIP_Label_5af313ef-8edb-402d-b576-47820579b2e0_ActionId">
    <vt:lpwstr>33903e5a-4055-4578-bf97-10f8d6592067</vt:lpwstr>
  </property>
  <property fmtid="{D5CDD505-2E9C-101B-9397-08002B2CF9AE}" pid="8" name="MSIP_Label_5af313ef-8edb-402d-b576-47820579b2e0_ContentBits">
    <vt:lpwstr>1</vt:lpwstr>
  </property>
  <property fmtid="{D5CDD505-2E9C-101B-9397-08002B2CF9AE}" pid="9" name="ClassificationContentMarkingHeaderLocations">
    <vt:lpwstr>Conception personnalisée:5</vt:lpwstr>
  </property>
  <property fmtid="{D5CDD505-2E9C-101B-9397-08002B2CF9AE}" pid="10" name="ClassificationContentMarkingHeaderText">
    <vt:lpwstr>Interne</vt:lpwstr>
  </property>
  <property fmtid="{D5CDD505-2E9C-101B-9397-08002B2CF9AE}" pid="11" name="ContentTypeId">
    <vt:lpwstr>0x010100C8B9D45374909E44B02903861DDCBC5D</vt:lpwstr>
  </property>
  <property fmtid="{D5CDD505-2E9C-101B-9397-08002B2CF9AE}" pid="12" name="Order">
    <vt:lpwstr>2158000.00000000</vt:lpwstr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_ExtendedDescription">
    <vt:lpwstr/>
  </property>
  <property fmtid="{D5CDD505-2E9C-101B-9397-08002B2CF9AE}" pid="17" name="TriggerFlowInfo">
    <vt:lpwstr/>
  </property>
  <property fmtid="{D5CDD505-2E9C-101B-9397-08002B2CF9AE}" pid="18" name="xd_Signature">
    <vt:lpwstr/>
  </property>
</Properties>
</file>